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642" r:id="rId2"/>
    <p:sldId id="652" r:id="rId3"/>
    <p:sldId id="670" r:id="rId4"/>
    <p:sldId id="653" r:id="rId5"/>
    <p:sldId id="654" r:id="rId6"/>
    <p:sldId id="655" r:id="rId7"/>
    <p:sldId id="671" r:id="rId8"/>
    <p:sldId id="688" r:id="rId9"/>
    <p:sldId id="689" r:id="rId10"/>
    <p:sldId id="658" r:id="rId11"/>
    <p:sldId id="672" r:id="rId12"/>
    <p:sldId id="656" r:id="rId13"/>
    <p:sldId id="691" r:id="rId14"/>
    <p:sldId id="674" r:id="rId15"/>
    <p:sldId id="659" r:id="rId16"/>
    <p:sldId id="657" r:id="rId17"/>
    <p:sldId id="663" r:id="rId18"/>
    <p:sldId id="664" r:id="rId19"/>
    <p:sldId id="662" r:id="rId20"/>
    <p:sldId id="661" r:id="rId21"/>
    <p:sldId id="660" r:id="rId22"/>
    <p:sldId id="667" r:id="rId23"/>
    <p:sldId id="687" r:id="rId24"/>
    <p:sldId id="690" r:id="rId25"/>
    <p:sldId id="673" r:id="rId26"/>
    <p:sldId id="665" r:id="rId27"/>
    <p:sldId id="676" r:id="rId28"/>
    <p:sldId id="668" r:id="rId29"/>
    <p:sldId id="677" r:id="rId30"/>
    <p:sldId id="669" r:id="rId31"/>
    <p:sldId id="681" r:id="rId32"/>
    <p:sldId id="683" r:id="rId33"/>
    <p:sldId id="684" r:id="rId34"/>
    <p:sldId id="685" r:id="rId35"/>
    <p:sldId id="666" r:id="rId36"/>
    <p:sldId id="682" r:id="rId37"/>
    <p:sldId id="67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C1457-CE1D-4D5E-8530-08CCB03E4585}" v="1" dt="2019-11-07T18:30:48.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70610" autoAdjust="0"/>
  </p:normalViewPr>
  <p:slideViewPr>
    <p:cSldViewPr snapToGrid="0">
      <p:cViewPr varScale="1">
        <p:scale>
          <a:sx n="80" d="100"/>
          <a:sy n="80" d="100"/>
        </p:scale>
        <p:origin x="1734" y="96"/>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55" d="100"/>
          <a:sy n="55" d="100"/>
        </p:scale>
        <p:origin x="2604"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CB834-2268-4EFB-9DC2-FBA42376544F}" type="datetimeFigureOut">
              <a:rPr lang="en-US" smtClean="0"/>
              <a:t>11/12/2019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4BB08-1DB8-469B-B784-DCAA2F6B2A1E}" type="slidenum">
              <a:rPr lang="en-US" smtClean="0"/>
              <a:t>‹#›</a:t>
            </a:fld>
            <a:endParaRPr lang="en-US"/>
          </a:p>
        </p:txBody>
      </p:sp>
    </p:spTree>
    <p:extLst>
      <p:ext uri="{BB962C8B-B14F-4D97-AF65-F5344CB8AC3E}">
        <p14:creationId xmlns:p14="http://schemas.microsoft.com/office/powerpoint/2010/main" val="250891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951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Good: Learned the ropes of production because I got to do so many different games in different genres with different audience expectations.. Also the hard core wargamer in me learned that simplicity sells (Panzer General).</a:t>
            </a:r>
          </a:p>
          <a:p>
            <a:r>
              <a:rPr lang="en-US" sz="1200" kern="1200" dirty="0">
                <a:solidFill>
                  <a:schemeClr val="tx1"/>
                </a:solidFill>
                <a:effectLst/>
                <a:latin typeface="+mn-lt"/>
                <a:ea typeface="+mn-ea"/>
                <a:cs typeface="+mn-cs"/>
              </a:rPr>
              <a:t>Industry connections, working with so many external groups along with hiring over the years gave me a lot of industry connections.  As a side note NEVER burn your bridges, never leave a company in a bad way…  If you can, ship the game you were working on if possible…,  it matters. </a:t>
            </a:r>
          </a:p>
          <a:p>
            <a:r>
              <a:rPr lang="en-US" sz="1200" kern="1200" dirty="0">
                <a:solidFill>
                  <a:schemeClr val="tx1"/>
                </a:solidFill>
                <a:effectLst/>
                <a:latin typeface="+mn-lt"/>
                <a:ea typeface="+mn-ea"/>
                <a:cs typeface="+mn-cs"/>
              </a:rPr>
              <a:t>Meritocracy meant lots of room for advancement, lots of product to make (</a:t>
            </a:r>
            <a:r>
              <a:rPr lang="en-US" sz="1200" kern="1200" dirty="0" err="1">
                <a:solidFill>
                  <a:schemeClr val="tx1"/>
                </a:solidFill>
                <a:effectLst/>
                <a:latin typeface="+mn-lt"/>
                <a:ea typeface="+mn-ea"/>
                <a:cs typeface="+mn-cs"/>
              </a:rPr>
              <a:t>gotta</a:t>
            </a:r>
            <a:r>
              <a:rPr lang="en-US" sz="1200" kern="1200" dirty="0">
                <a:solidFill>
                  <a:schemeClr val="tx1"/>
                </a:solidFill>
                <a:effectLst/>
                <a:latin typeface="+mn-lt"/>
                <a:ea typeface="+mn-ea"/>
                <a:cs typeface="+mn-cs"/>
              </a:rPr>
              <a:t> ship product to make payroll).</a:t>
            </a:r>
          </a:p>
          <a:p>
            <a:r>
              <a:rPr lang="en-US" sz="1200" kern="1200" dirty="0">
                <a:solidFill>
                  <a:schemeClr val="tx1"/>
                </a:solidFill>
                <a:effectLst/>
                <a:latin typeface="+mn-lt"/>
                <a:ea typeface="+mn-ea"/>
                <a:cs typeface="+mn-cs"/>
              </a:rPr>
              <a:t>Bad: Couldn’t hire the best, couldn’t afford it, hired less experienced but passionate folks.  That was an issue as they got bored and didn’t finish.  80% </a:t>
            </a:r>
            <a:r>
              <a:rPr lang="en-US" sz="1200" kern="1200" dirty="0" err="1">
                <a:solidFill>
                  <a:schemeClr val="tx1"/>
                </a:solidFill>
                <a:effectLst/>
                <a:latin typeface="+mn-lt"/>
                <a:ea typeface="+mn-ea"/>
                <a:cs typeface="+mn-cs"/>
              </a:rPr>
              <a:t>ers</a:t>
            </a:r>
            <a:r>
              <a:rPr lang="en-US" sz="1200" kern="1200" dirty="0">
                <a:solidFill>
                  <a:schemeClr val="tx1"/>
                </a:solidFill>
                <a:effectLst/>
                <a:latin typeface="+mn-lt"/>
                <a:ea typeface="+mn-ea"/>
                <a:cs typeface="+mn-cs"/>
              </a:rPr>
              <a:t>.   The new engine we were creating took longer than planned (this is a running theme in my time in video game) and when shipped a game with the new engine</a:t>
            </a:r>
          </a:p>
          <a:p>
            <a:r>
              <a:rPr lang="en-US" sz="1200" kern="1200" dirty="0">
                <a:solidFill>
                  <a:schemeClr val="tx1"/>
                </a:solidFill>
                <a:effectLst/>
                <a:latin typeface="+mn-lt"/>
                <a:ea typeface="+mn-ea"/>
                <a:cs typeface="+mn-cs"/>
              </a:rPr>
              <a:t>&lt;Dark Sun&gt; it needed more work and it was not successful enough.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Ugly</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My first taste of Politics. Not as bad as some places I have seen but my boss (head of R&amp;D) wouldn’t even let a marketing person in the game dev area.  People built little power centers and it was sad to see.  Experiences to come showed me that this was mild.  I developed a strong disgust for politics.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Led to a layoff, I did the laying off, not a great experience, unfortunately you have a 90% change of being laid off in the first 5 years and the avg time in a studio is around 4 </a:t>
            </a:r>
            <a:r>
              <a:rPr lang="en-US" sz="1200" kern="1200" dirty="0" err="1">
                <a:solidFill>
                  <a:schemeClr val="tx1"/>
                </a:solidFill>
                <a:effectLst/>
                <a:latin typeface="+mn-lt"/>
                <a:ea typeface="+mn-ea"/>
                <a:cs typeface="+mn-cs"/>
              </a:rPr>
              <a:t>yrs</a:t>
            </a:r>
            <a:r>
              <a:rPr lang="en-US" sz="1200" kern="1200" dirty="0">
                <a:solidFill>
                  <a:schemeClr val="tx1"/>
                </a:solidFill>
                <a:effectLst/>
                <a:latin typeface="+mn-lt"/>
                <a:ea typeface="+mn-ea"/>
                <a:cs typeface="+mn-cs"/>
              </a:rPr>
              <a:t> now..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owner didn’t want to risk his family’s investment, so he sold…</a:t>
            </a:r>
          </a:p>
          <a:p>
            <a:endParaRPr lang="en-US" sz="1200" kern="1200" dirty="0">
              <a:solidFill>
                <a:schemeClr val="tx1"/>
              </a:solidFill>
              <a:effectLst/>
              <a:latin typeface="+mn-lt"/>
              <a:ea typeface="+mn-ea"/>
              <a:cs typeface="+mn-cs"/>
            </a:endParaRPr>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3842196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got bought by Software </a:t>
            </a:r>
            <a:r>
              <a:rPr lang="en-US" sz="1200" kern="1200" dirty="0" err="1">
                <a:solidFill>
                  <a:schemeClr val="tx1"/>
                </a:solidFill>
                <a:effectLst/>
                <a:latin typeface="+mn-lt"/>
                <a:ea typeface="+mn-ea"/>
                <a:cs typeface="+mn-cs"/>
              </a:rPr>
              <a:t>Toolworks</a:t>
            </a:r>
            <a:r>
              <a:rPr lang="en-US" sz="1200" kern="1200" dirty="0">
                <a:solidFill>
                  <a:schemeClr val="tx1"/>
                </a:solidFill>
                <a:effectLst/>
                <a:latin typeface="+mn-lt"/>
                <a:ea typeface="+mn-ea"/>
                <a:cs typeface="+mn-cs"/>
              </a:rPr>
              <a:t> who bought Mindscape and took the name. They were much bigger and publicly traded.  They made productivity, educational and game software.   </a:t>
            </a:r>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1507344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when I started to see things as what I can base and bets.  Mindscape edutainment and productivity groups made things like </a:t>
            </a:r>
            <a:r>
              <a:rPr lang="en-US" sz="1200" kern="1200" dirty="0" err="1">
                <a:solidFill>
                  <a:schemeClr val="tx1"/>
                </a:solidFill>
                <a:effectLst/>
                <a:latin typeface="+mn-lt"/>
                <a:ea typeface="+mn-ea"/>
                <a:cs typeface="+mn-cs"/>
              </a:rPr>
              <a:t>Chessmaster</a:t>
            </a:r>
            <a:r>
              <a:rPr lang="en-US" sz="1200" kern="1200" dirty="0">
                <a:solidFill>
                  <a:schemeClr val="tx1"/>
                </a:solidFill>
                <a:effectLst/>
                <a:latin typeface="+mn-lt"/>
                <a:ea typeface="+mn-ea"/>
                <a:cs typeface="+mn-cs"/>
              </a:rPr>
              <a:t> and Mavis Beacon Teaches Typing as well as a large number of kid's education games.  This was Mindscape’s base and they could make bets on games.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Unfortunately the market for edutainment started to die and my role changed.  I started helping shut divisions down, we bought Broderbund and killed most of their projects, I was given sports and I had to close it down.  </a:t>
            </a:r>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377319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4BB08-1DB8-469B-B784-DCAA2F6B2A1E}" type="slidenum">
              <a:rPr lang="en-US" smtClean="0"/>
              <a:t>13</a:t>
            </a:fld>
            <a:endParaRPr lang="en-US"/>
          </a:p>
        </p:txBody>
      </p:sp>
    </p:spTree>
    <p:extLst>
      <p:ext uri="{BB962C8B-B14F-4D97-AF65-F5344CB8AC3E}">
        <p14:creationId xmlns:p14="http://schemas.microsoft.com/office/powerpoint/2010/main" val="2345973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all this was going on, we got bought again, and then again and then again….  The last one was not a good situation, TLC had flooded the market with edutainment product and showed their books to Mattel, they did no due diligence and ending up paying over 4 Billion for a company that was worth maybe 900K.  &lt;show the bomb&gt; Mattel nearly imploded and they ended up laying off a bunch of folks and selling Assets and IPs for almost nothing. </a:t>
            </a:r>
            <a:r>
              <a:rPr lang="en-US" sz="1200" kern="1200">
                <a:solidFill>
                  <a:schemeClr val="tx1"/>
                </a:solidFill>
                <a:effectLst/>
                <a:latin typeface="+mn-lt"/>
                <a:ea typeface="+mn-ea"/>
                <a:cs typeface="+mn-cs"/>
              </a:rPr>
              <a:t>(200-300M) </a:t>
            </a:r>
            <a:endParaRPr lang="en-US" sz="1200" kern="1200" dirty="0">
              <a:solidFill>
                <a:schemeClr val="tx1"/>
              </a:solidFill>
              <a:effectLst/>
              <a:latin typeface="+mn-lt"/>
              <a:ea typeface="+mn-ea"/>
              <a:cs typeface="+mn-cs"/>
            </a:endParaRP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3860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sz="1200" kern="1200" dirty="0">
                <a:solidFill>
                  <a:schemeClr val="tx1"/>
                </a:solidFill>
                <a:effectLst/>
                <a:latin typeface="+mn-lt"/>
                <a:ea typeface="+mn-ea"/>
                <a:cs typeface="+mn-cs"/>
              </a:rPr>
              <a:t>Good, Bad and Ugly of a mid-sized publicly traded company and being acquired by same…</a:t>
            </a:r>
          </a:p>
          <a:p>
            <a:r>
              <a:rPr lang="en-US" sz="1200" kern="1200" dirty="0">
                <a:solidFill>
                  <a:schemeClr val="tx1"/>
                </a:solidFill>
                <a:effectLst/>
                <a:latin typeface="+mn-lt"/>
                <a:ea typeface="+mn-ea"/>
                <a:cs typeface="+mn-cs"/>
              </a:rPr>
              <a:t>Good: Career Development, more money!, investment in teams, games as part of genres and games marketed at a higher level (got to throw out a first pitch)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Bad: Changing mgt multiple times means new methods; means being put in the back seat as an acquisition.  The size meant we lost the community feel.  Publicly traded meant we got external pressure because we had to prove ourselves every quarter     </a:t>
            </a:r>
          </a:p>
          <a:p>
            <a:r>
              <a:rPr lang="en-US" sz="1200" kern="1200" dirty="0">
                <a:solidFill>
                  <a:schemeClr val="tx1"/>
                </a:solidFill>
                <a:effectLst/>
                <a:latin typeface="+mn-lt"/>
                <a:ea typeface="+mn-ea"/>
                <a:cs typeface="+mn-cs"/>
              </a:rPr>
              <a:t>Ugly: Having multiple cost centers means competition and sometimes lack of funding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one of the layoffs…..</a:t>
            </a:r>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4266143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sz="1200" kern="1200" dirty="0">
                <a:solidFill>
                  <a:schemeClr val="tx1"/>
                </a:solidFill>
                <a:effectLst/>
                <a:latin typeface="+mn-lt"/>
                <a:ea typeface="+mn-ea"/>
                <a:cs typeface="+mn-cs"/>
              </a:rPr>
              <a:t>My connections I had developed at SSI led me to Westwood, they had started as a port studio and ended up creating the RTS genre and hit it big. They were the creators of the Dune, Red Alert and Command &amp; Conquer games. By the time I got to Vegas, Westwood was an EA owned studio.</a:t>
            </a:r>
          </a:p>
          <a:p>
            <a:r>
              <a:rPr lang="en-US" sz="1200" kern="1200" dirty="0">
                <a:solidFill>
                  <a:schemeClr val="tx1"/>
                </a:solidFill>
                <a:effectLst/>
                <a:latin typeface="+mn-lt"/>
                <a:ea typeface="+mn-ea"/>
                <a:cs typeface="+mn-cs"/>
              </a:rPr>
              <a:t>This was my first experience at a studio that was not part of a publisher and I learned a lot of things about what its like to be owned from a distance. If EA had stayed at a distance it would have been fine. Instead,  EA taught me a lot about what NOT to do….  </a:t>
            </a:r>
          </a:p>
          <a:p>
            <a:r>
              <a:rPr lang="en-US" sz="1200" kern="1200" dirty="0">
                <a:solidFill>
                  <a:schemeClr val="tx1"/>
                </a:solidFill>
                <a:effectLst/>
                <a:latin typeface="+mn-lt"/>
                <a:ea typeface="+mn-ea"/>
                <a:cs typeface="+mn-cs"/>
              </a:rPr>
              <a:t>The good, bad and ugly part of being in at Westwood will focus mostly on the bad and ugly unfortunately.  </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2161027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sz="1200" kern="1200" dirty="0">
                <a:solidFill>
                  <a:schemeClr val="tx1"/>
                </a:solidFill>
                <a:effectLst/>
                <a:latin typeface="+mn-lt"/>
                <a:ea typeface="+mn-ea"/>
                <a:cs typeface="+mn-cs"/>
              </a:rPr>
              <a:t>There is good: I got exposure to what EA’s resources could bring to the table. They took the career path a step further with clearly defined Job Descriptions</a:t>
            </a:r>
          </a:p>
          <a:p>
            <a:r>
              <a:rPr lang="en-US" sz="1200" kern="1200" dirty="0">
                <a:solidFill>
                  <a:schemeClr val="tx1"/>
                </a:solidFill>
                <a:effectLst/>
                <a:latin typeface="+mn-lt"/>
                <a:ea typeface="+mn-ea"/>
                <a:cs typeface="+mn-cs"/>
              </a:rPr>
              <a:t>They built their Base off of big IPs (things like Harry Potter, John Madden, FIFA) and some amazing people They had world class designers that had written design processes (Wil Wright, Sid Meier, Richard Garriott, Peter Molineux). </a:t>
            </a:r>
          </a:p>
          <a:p>
            <a:r>
              <a:rPr lang="en-US" sz="1200" kern="1200" dirty="0">
                <a:solidFill>
                  <a:schemeClr val="tx1"/>
                </a:solidFill>
                <a:effectLst/>
                <a:latin typeface="+mn-lt"/>
                <a:ea typeface="+mn-ea"/>
                <a:cs typeface="+mn-cs"/>
              </a:rPr>
              <a:t>Great folks in every area (for the most part)</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269152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sz="1200" kern="1200" dirty="0">
                <a:solidFill>
                  <a:schemeClr val="tx1"/>
                </a:solidFill>
                <a:effectLst/>
                <a:latin typeface="+mn-lt"/>
                <a:ea typeface="+mn-ea"/>
                <a:cs typeface="+mn-cs"/>
              </a:rPr>
              <a:t>The Bad:  As successful as Westwood was, I came expecting they would be at another level in process and planning, I found a near dead project, a broken studio, and EA.</a:t>
            </a:r>
          </a:p>
          <a:p>
            <a:r>
              <a:rPr lang="en-US" sz="1200" kern="1200" dirty="0">
                <a:solidFill>
                  <a:schemeClr val="tx1"/>
                </a:solidFill>
                <a:effectLst/>
                <a:latin typeface="+mn-lt"/>
                <a:ea typeface="+mn-ea"/>
                <a:cs typeface="+mn-cs"/>
              </a:rPr>
              <a:t>Project: Renegade, good idea from an IP standpoint, but Seagull management ruined it.</a:t>
            </a:r>
          </a:p>
          <a:p>
            <a:r>
              <a:rPr lang="en-US" sz="900" kern="1200" dirty="0">
                <a:solidFill>
                  <a:schemeClr val="tx1"/>
                </a:solidFill>
                <a:effectLst/>
                <a:latin typeface="+mn-lt"/>
                <a:ea typeface="+mn-ea"/>
                <a:cs typeface="+mn-cs"/>
              </a:rPr>
              <a:t>Studio: I thought I heading back to a community and it was nothing like that.</a:t>
            </a:r>
          </a:p>
          <a:p>
            <a:r>
              <a:rPr lang="en-US" sz="1200" kern="1200" dirty="0">
                <a:solidFill>
                  <a:schemeClr val="tx1"/>
                </a:solidFill>
                <a:effectLst/>
                <a:latin typeface="+mn-lt"/>
                <a:ea typeface="+mn-ea"/>
                <a:cs typeface="+mn-cs"/>
              </a:rPr>
              <a:t>EA demanded a demo each quarter and to meet their expectations we had to spend a full month creating the demo each quarter, image that.  They brought great things to the company, but they also tried to impose their culture and dev. Methods. Imposed a Creative Director from on me without my asking, Great guy but had a new direction every day.  I ended up shielding the team from him. Some were helpful, most were not. </a:t>
            </a:r>
          </a:p>
          <a:p>
            <a:r>
              <a:rPr lang="en-US" sz="1200" kern="1200" dirty="0">
                <a:solidFill>
                  <a:schemeClr val="tx1"/>
                </a:solidFill>
                <a:effectLst/>
                <a:latin typeface="+mn-lt"/>
                <a:ea typeface="+mn-ea"/>
                <a:cs typeface="+mn-cs"/>
              </a:rPr>
              <a:t>You can see from the list of great studios that died during this time that it was an ineffective process.</a:t>
            </a:r>
          </a:p>
          <a:p>
            <a:r>
              <a:rPr lang="en-US" sz="1200" kern="1200" dirty="0">
                <a:solidFill>
                  <a:schemeClr val="tx1"/>
                </a:solidFill>
                <a:effectLst/>
                <a:latin typeface="+mn-lt"/>
                <a:ea typeface="+mn-ea"/>
                <a:cs typeface="+mn-cs"/>
              </a:rPr>
              <a:t> Happy to say they now support the culture inside studios, in fact the person in charge of studios nowadays was the Marketing VP at Westwood when I was there, and she is an amazing person. They still close studios but it’s based on success/failure and the studio cultures are left alone.</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3717551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sz="1200" kern="1200" dirty="0">
                <a:solidFill>
                  <a:schemeClr val="tx1"/>
                </a:solidFill>
                <a:effectLst/>
                <a:latin typeface="+mn-lt"/>
                <a:ea typeface="+mn-ea"/>
                <a:cs typeface="+mn-cs"/>
              </a:rPr>
              <a:t>Ugly:  Funny thing is the studio had its own ugly cultural issues.  They had sacred cows. Guys that contributed at a high level at one point in the past but had become rule breakers or just useless (one guy had his own business running in his office and another lied on his timecard every week). They wouldn’t let me fire them….  Bad for studio morale.  At one point I did fire a QA tester for attendance and focus issues only to find out he was a close friend of the owner and I was dragged on the carpet for it.</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1913547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The movie is about these three men and the different paths they take in an effort to find civil war gold, my talk is </a:t>
            </a:r>
            <a:r>
              <a:rPr lang="en-US" sz="1200" dirty="0" err="1">
                <a:latin typeface="Calibri" panose="020F0502020204030204" pitchFamily="34" charset="0"/>
                <a:ea typeface="Calibri" panose="020F0502020204030204" pitchFamily="34" charset="0"/>
                <a:cs typeface="Times New Roman" panose="02020603050405020304" pitchFamily="18" charset="0"/>
              </a:rPr>
              <a:t>kinda</a:t>
            </a:r>
            <a:r>
              <a:rPr lang="en-US" sz="1200" dirty="0">
                <a:latin typeface="Calibri" panose="020F0502020204030204" pitchFamily="34" charset="0"/>
                <a:ea typeface="Calibri" panose="020F0502020204030204" pitchFamily="34" charset="0"/>
                <a:cs typeface="Times New Roman" panose="02020603050405020304" pitchFamily="18" charset="0"/>
              </a:rPr>
              <a:t> the same.  We also search for our gold, whether its financial, or social success or a family or business. </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I have worked on a huge number of games in one way or another and I thought I would use my journey from company to company and game to game to describe my views on the good, bad, and ugly parts of Game Development and the Industry. (DISCLAIMER – I WAS in MGT my whole career so its from that perspective) </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But First I thought I would give you a little background information.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25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Another interesting and ugly issue came up while working on the project.  It is related to the lack of diversity in video games.  When I started in the business, women were a key part of it.  (Roberta Williams, Anne Westfall) I recently saw this (a picture of the heads of recent video game main characters).  Amazing that they are mostly military style white guys.  What is more amazing is I sent a similar picture out to my team in 2000 saying, can’t we do better than this.  We tried to get a black main character in the game, and it was shot down quickly.  </a:t>
            </a:r>
            <a:endParaRPr lang="en-US" sz="1000"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3917218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Renegade did not perform well, and I was let go (too many producers as they now trying to do MMOs). My first impression of THQ was an ugly one. I interviewed for a Director position at THQ and was told by the VP of Development that an offer was forthcoming on Monday.  I did not hear on Monday or Tuesday.   The ugly part came on Wednesday when I called and found out that the VP had been fired over the weekend for inappropriate behavior (aka sexual harassment).  I was then invited to interview for his position, went great until I met the new Head of Studios and he said he had someone else in mind…. </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210084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kept looking and landed at Volition, which was owned by THQ.  I found out that the person I replaced was the person that the studio head wanted as VP of Development in LA (see, small industry). A year after I started corporate called and asked me to come out and fill the VP position, because the guy from Volition left, I refused. Volition was the place for 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came in as VP and my boss impressed the heck out of me.  He was down to earth, honest, direct and he engendered respect.  I found over the course of my career that a company’s culture is a reflection of the leader. Examples include EA, Westwood, look at Riot games recently.  its something to think about as you look for a place to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found that sense of community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was given the freedom to implement things as I saw fit.  Leaning on what I saw from EA/</a:t>
            </a:r>
            <a:r>
              <a:rPr lang="en-US" sz="1200" kern="1200" dirty="0" err="1">
                <a:solidFill>
                  <a:schemeClr val="tx1"/>
                </a:solidFill>
                <a:effectLst/>
                <a:latin typeface="+mn-lt"/>
                <a:ea typeface="+mn-ea"/>
                <a:cs typeface="+mn-cs"/>
              </a:rPr>
              <a:t>Westood</a:t>
            </a:r>
            <a:r>
              <a:rPr lang="en-US" sz="1200" kern="1200" dirty="0">
                <a:solidFill>
                  <a:schemeClr val="tx1"/>
                </a:solidFill>
                <a:effectLst/>
                <a:latin typeface="+mn-lt"/>
                <a:ea typeface="+mn-ea"/>
                <a:cs typeface="+mn-cs"/>
              </a:rPr>
              <a:t>, I did quite a few new things, some good, some bad, some ugly and as the leader I have to own the bad/ugly ones..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998153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good side I created a career path for every position with standard pay ranges, job descriptions and performance expectations, installed HR, setup a studio and project structure with a rotating leadership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must start talking about Good, Bad and Ugly in terms of specific projects now.  The first example is Saints Row. </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1548341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didn’t have a direction when I arrived.  We dove head long into a new Genre (open world) with a new project structure on a new platform, while growing the company by 100+ folks in a year.</a:t>
            </a:r>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3538525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Growing the company that fast meant I had to implement an in-depth project management system on the project.  Being in the middle of Illinois meant most folks were new to making games, so we felt we needed to direct them at a more detailed level, turned out to be an ugly level, at times we tracked them down to 15-minute increments. We were a year late (mostly due to tech delays). It led to what was described, by some members of the team, as a death march.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Lesson learned was you can’t manage productivity.  Schedules and budgets are decision making tools and not the means by which you drive a project to completion.</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2349774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sz="1200" kern="1200" dirty="0">
                <a:solidFill>
                  <a:schemeClr val="tx1"/>
                </a:solidFill>
                <a:effectLst/>
                <a:latin typeface="+mn-lt"/>
                <a:ea typeface="+mn-ea"/>
                <a:cs typeface="+mn-cs"/>
              </a:rPr>
              <a:t>Saints Row was a hit because we were the first open world game on console. With that success we found another good thing, sequels, at least it was good for the studio.  Lots of people think that sequels are boring but as a studio head I embraced them since it meant that we could keep doing what we loved.  Our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game in the series was a big hit, selling millions and ranking in the top ten sellers for the year.  This meant that the game sales continued at full price for over 6 months and led to the most profitable product in THQ history.  The series is over 30 million by now and in the process, we learned valuable lessons:</a:t>
            </a:r>
          </a:p>
          <a:p>
            <a:r>
              <a:rPr lang="en-US" sz="1200" kern="1200" dirty="0">
                <a:solidFill>
                  <a:schemeClr val="tx1"/>
                </a:solidFill>
                <a:effectLst/>
                <a:latin typeface="+mn-lt"/>
                <a:ea typeface="+mn-ea"/>
                <a:cs typeface="+mn-cs"/>
              </a:rPr>
              <a:t>Good: We found real managers to manage people not people good at specific disciplines. By SR3 we had instituted Flex time (we called it FWE) with the main requirement that you get your work done and you be in the office for 2 hours a day during a certain window for meetings and other communication. </a:t>
            </a:r>
          </a:p>
          <a:p>
            <a:r>
              <a:rPr lang="en-US" sz="1200" kern="1200" dirty="0">
                <a:solidFill>
                  <a:schemeClr val="tx1"/>
                </a:solidFill>
                <a:effectLst/>
                <a:latin typeface="+mn-lt"/>
                <a:ea typeface="+mn-ea"/>
                <a:cs typeface="+mn-cs"/>
              </a:rPr>
              <a:t>Bad: Communication is hard in a big company; people often hear what they want to hear. Meetings are the bane of productivity.  There are better ways I have been told, but we never found one.  We kept our sub-teams small but everyone of them felt they needed to have a representative in every meeting, it usually ended up being the most senior, productive, person…..</a:t>
            </a:r>
          </a:p>
          <a:p>
            <a:r>
              <a:rPr lang="en-US" sz="1200" kern="1200" dirty="0">
                <a:solidFill>
                  <a:schemeClr val="tx1"/>
                </a:solidFill>
                <a:effectLst/>
                <a:latin typeface="+mn-lt"/>
                <a:ea typeface="+mn-ea"/>
                <a:cs typeface="+mn-cs"/>
              </a:rPr>
              <a:t>Ugly: We didn’t have any long-term planning.  Left us in a quandary of where to go as an IP after we allow you to the become emperor of the known galaxy.</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2881147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Bankruptcy is really ugly.  Publicly traced companies can sometimes forget they need profits.  THQ failed after losing their base business (kid’s games and wrestling) and the not being able to replace that base.  I ended up in Delaware watching the company being sold off in pieces waiting for Volition to hit the auction block.  We were visited by many companies prior to the auction and we thought we would end up a WB studio, but they didn’t show.  We ended up with Koch Media, the #1 software distributor in Europe.  </a:t>
            </a:r>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468968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thought we had a good plan for the future of the franchise.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Tried a new way to plan our games and 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Tried a flatter project structure but it didn’t work, the people that were to implement the change were the people losing control and I got passive resistance, gave up on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open world companies have a proprietary game engine, we built one ourselves.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good to be owned by a company that knows games and understands studios.  It can be ugly when you are owned buy a distribution company that lives by shaving pennies. We wanted to create an atmosphere amendable to productivity and creativity, It can be ugly when that butts into a ownership motivated by shaving pennies. Our culture was affected by budgeting issues that affected morale. It felt by EA but in a different way.</a:t>
            </a:r>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2540010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mn-lt"/>
              </a:rPr>
              <a:t>Good: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Vision system worked, top down, accepted and understood by everyone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Engine turned out amazing, things that used to take 6 months could be built in a few days.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dirty="0">
              <a:solidFill>
                <a:prstClr val="white"/>
              </a:solidFill>
              <a:latin typeface="+mn-lt"/>
            </a:endParaRPr>
          </a:p>
          <a:p>
            <a:pPr lvl="0">
              <a:defRPr/>
            </a:pPr>
            <a:r>
              <a:rPr lang="en-US" sz="1600" dirty="0">
                <a:solidFill>
                  <a:prstClr val="white"/>
                </a:solidFill>
              </a:rPr>
              <a:t>Bad: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Ran out of money (Koch wouldn’t continue)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Engine took too long and therefore cost too much</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Sony wouldn’t support our plan anyway</a:t>
            </a:r>
          </a:p>
          <a:p>
            <a:pPr marL="457200" indent="-457200">
              <a:buFont typeface="Arial" panose="020B0604020202020204" pitchFamily="34" charset="0"/>
              <a:buChar char="•"/>
            </a:pPr>
            <a:endParaRPr lang="en-US" sz="800" dirty="0">
              <a:solidFill>
                <a:prstClr val="white"/>
              </a:solidFill>
            </a:endParaRPr>
          </a:p>
          <a:p>
            <a:r>
              <a:rPr lang="en-US" sz="1600" dirty="0">
                <a:solidFill>
                  <a:prstClr val="white"/>
                </a:solidFill>
              </a:rPr>
              <a:t>Ugly:</a:t>
            </a:r>
          </a:p>
          <a:p>
            <a:pPr marL="457200" indent="-457200">
              <a:buFont typeface="Arial" panose="020B0604020202020204" pitchFamily="34" charset="0"/>
              <a:buChar char="•"/>
            </a:pPr>
            <a:r>
              <a:rPr lang="en-US" sz="1200" dirty="0">
                <a:solidFill>
                  <a:prstClr val="white"/>
                </a:solidFill>
              </a:rPr>
              <a:t>Tried to pivot to a 3</a:t>
            </a:r>
            <a:r>
              <a:rPr lang="en-US" sz="1200" baseline="30000" dirty="0">
                <a:solidFill>
                  <a:prstClr val="white"/>
                </a:solidFill>
              </a:rPr>
              <a:t>rd</a:t>
            </a:r>
            <a:r>
              <a:rPr lang="en-US" sz="1200" dirty="0">
                <a:solidFill>
                  <a:prstClr val="white"/>
                </a:solidFill>
              </a:rPr>
              <a:t> person action game, didn’t have enough time to do it right, it failed</a:t>
            </a:r>
          </a:p>
          <a:p>
            <a:pPr marL="457200" indent="-457200">
              <a:buFont typeface="Arial" panose="020B0604020202020204" pitchFamily="34" charset="0"/>
              <a:buChar char="•"/>
            </a:pPr>
            <a:r>
              <a:rPr lang="en-US" sz="1200" dirty="0">
                <a:solidFill>
                  <a:prstClr val="white"/>
                </a:solidFill>
              </a:rPr>
              <a:t>Lost support from Marketing</a:t>
            </a:r>
          </a:p>
          <a:p>
            <a:pPr marL="457200" indent="-457200">
              <a:buFont typeface="Arial" panose="020B0604020202020204" pitchFamily="34" charset="0"/>
              <a:buChar char="•"/>
            </a:pPr>
            <a:r>
              <a:rPr kumimoji="0" lang="en-US" sz="1200" b="0" i="0" u="none" strike="noStrike" kern="1200" cap="none" spc="0" normalizeH="0" baseline="0" noProof="0" dirty="0">
                <a:ln>
                  <a:noFill/>
                </a:ln>
                <a:solidFill>
                  <a:prstClr val="white"/>
                </a:solidFill>
                <a:effectLst/>
                <a:uLnTx/>
                <a:uFillTx/>
                <a:latin typeface="+mn-lt"/>
                <a:ea typeface="+mn-ea"/>
                <a:cs typeface="+mn-cs"/>
              </a:rPr>
              <a:t>Another round</a:t>
            </a:r>
            <a:r>
              <a:rPr kumimoji="0" lang="en-US" sz="1200" b="0" i="0" u="none" strike="noStrike" kern="1200" cap="none" spc="0" normalizeH="0" noProof="0" dirty="0">
                <a:ln>
                  <a:noFill/>
                </a:ln>
                <a:solidFill>
                  <a:prstClr val="white"/>
                </a:solidFill>
                <a:effectLst/>
                <a:uLnTx/>
                <a:uFillTx/>
                <a:latin typeface="+mn-lt"/>
                <a:ea typeface="+mn-ea"/>
                <a:cs typeface="+mn-cs"/>
              </a:rPr>
              <a:t> of layoffs, including myself</a:t>
            </a:r>
            <a:endParaRPr kumimoji="0" lang="en-US" sz="1400" b="0" i="0" u="none" strike="noStrike" kern="1200" cap="none" spc="0" normalizeH="0" baseline="0" noProof="0" dirty="0">
              <a:ln>
                <a:noFill/>
              </a:ln>
              <a:solidFill>
                <a:prstClr val="white"/>
              </a:solidFill>
              <a:effectLst/>
              <a:uLnTx/>
              <a:uFillTx/>
              <a:latin typeface="+mn-lt"/>
              <a:ea typeface="+mn-ea"/>
              <a:cs typeface="+mn-cs"/>
            </a:endParaRPr>
          </a:p>
          <a:p>
            <a:endParaRPr lang="en-US" sz="1200" kern="1200" dirty="0">
              <a:solidFill>
                <a:schemeClr val="tx1"/>
              </a:solidFill>
              <a:effectLst/>
              <a:latin typeface="+mn-lt"/>
              <a:ea typeface="+mn-ea"/>
              <a:cs typeface="+mn-cs"/>
            </a:endParaRPr>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311007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Total Game freak. &lt;Show Game Room&gt;</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Old School wargamer from age of 9.  I played wargames by myself but other games with friends.  </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Yes, even though I was a super hard-core board gamer, I did have friends, even met this lovely lady &lt;show Wife&gt;  and had 2 kids &lt;Show Kids&gt;.  I mention them because they are important in the rest of my journey.</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100" dirty="0">
                <a:latin typeface="Calibri" panose="020F0502020204030204" pitchFamily="34" charset="0"/>
                <a:ea typeface="Calibri" panose="020F0502020204030204" pitchFamily="34" charset="0"/>
                <a:cs typeface="Times New Roman" panose="02020603050405020304" pitchFamily="18" charset="0"/>
              </a:rPr>
              <a:t>My first game design was a board game &lt;Show Map&gt;, a complicated version of Risk that I could play with friends while I worked the night shift at a hotel during college. </a:t>
            </a:r>
          </a:p>
          <a:p>
            <a:pPr>
              <a:lnSpc>
                <a:spcPct val="107000"/>
              </a:lnSpc>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285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mn-lt"/>
              </a:rPr>
              <a:t>Getting to the end of my journey but I thought I would give a round of G B &amp; U in regard to the industry.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mn-lt"/>
              </a:rPr>
              <a:t>Good: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Biggest Entertainment Products in the world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Growth of the audience 250K to 100M for GTA</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GAMES, so many games on so many platforms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New Platforms, means new adventures for developers, back to the wild, wild, west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dirty="0">
              <a:solidFill>
                <a:prstClr val="white"/>
              </a:solidFill>
              <a:latin typeface="+mn-lt"/>
            </a:endParaRPr>
          </a:p>
          <a:p>
            <a:pPr lvl="0">
              <a:defRPr/>
            </a:pPr>
            <a:r>
              <a:rPr lang="en-US" sz="1600" dirty="0">
                <a:solidFill>
                  <a:prstClr val="white"/>
                </a:solidFill>
              </a:rPr>
              <a:t>Bad: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AAA costs too much, the numbers of them are dropping, With procedural generation, machine learning and AI advances it makes me wonder about the future of AAA studios..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We aren’t treated like music and movies, so we have microtransactions, the psychology of them is focused on taking advantage of our customer that it concerns 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prstClr val="white"/>
              </a:solidFill>
              <a:latin typeface="+mn-lt"/>
            </a:endParaRPr>
          </a:p>
          <a:p>
            <a:r>
              <a:rPr lang="en-US" sz="1600" dirty="0">
                <a:solidFill>
                  <a:prstClr val="white"/>
                </a:solidFill>
              </a:rPr>
              <a:t>Ugly: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We don’t have our “stars’, studios rule.  Didn’t used to be that way, where are the new Wil Wrights and </a:t>
            </a:r>
            <a:r>
              <a:rPr lang="en-US" sz="1200" dirty="0" err="1">
                <a:solidFill>
                  <a:prstClr val="white"/>
                </a:solidFill>
                <a:latin typeface="+mn-lt"/>
              </a:rPr>
              <a:t>Miyamotos</a:t>
            </a:r>
            <a:endParaRPr lang="en-US" sz="1200" dirty="0">
              <a:solidFill>
                <a:prstClr val="white"/>
              </a:solidFill>
              <a:latin typeface="+mn-lt"/>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mn-lt"/>
              </a:rPr>
              <a:t>We are a “talking point” for politicians</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3518831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dirty="0"/>
              <a:t>I have been able to do what I love. There have been interesting twists and turns but I was lucky in that I could focus on the journey because I found my gold before the journey even began and she </a:t>
            </a:r>
            <a:r>
              <a:rPr lang="en-US"/>
              <a:t>stuck with me the whole time.  </a:t>
            </a:r>
            <a:r>
              <a:rPr lang="en-US" dirty="0"/>
              <a:t>I hope you all have a glorious journey of your own.  </a:t>
            </a:r>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1613091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sz="1200" kern="1200" dirty="0">
                <a:solidFill>
                  <a:schemeClr val="tx1"/>
                </a:solidFill>
                <a:effectLst/>
                <a:latin typeface="+mn-lt"/>
                <a:ea typeface="+mn-ea"/>
                <a:cs typeface="+mn-cs"/>
              </a:rPr>
              <a:t>We had a 2 IPs (Red Faction Guerrilla, a sci-fi game about a revolution on Mars against Earth, that was also a bundle of good, bad and ugly.  </a:t>
            </a:r>
          </a:p>
          <a:p>
            <a:r>
              <a:rPr lang="en-US" sz="1200" kern="1200" dirty="0">
                <a:solidFill>
                  <a:schemeClr val="tx1"/>
                </a:solidFill>
                <a:effectLst/>
                <a:latin typeface="+mn-lt"/>
                <a:ea typeface="+mn-ea"/>
                <a:cs typeface="+mn-cs"/>
              </a:rPr>
              <a:t>Good: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Best rated game we did in my tenure.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Technology was one of a kind (we built a true physics engine)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Strong tools, a real engine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Bad: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tech took 2 years longer than they said it would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built the team out before we had the tech, wasted a lot of money and learned a lesson.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Ugly: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didn’t sell enough considering the delay’s impact on budget (we figured you had to sell 1M units for every $20M in budget).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had the owners (THQ) telling us we had to lay off half the team….  This led to something even uglier.</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order to save the team we had to promise to bring in the sequel in 18 months instead of 24 months. This was bad but we quickly got to a vertical slice (it was a sequel) and we sent it to corporate for review.  I got an email from the VP of Dev. asking me where the aliens were.  We had built the sequel to be earth’s response to the revolution on Mars and there weren’t any aliens.  I thought he was joking and two weeks later I got another email, “Did you think I was kidding, where are my aliens?”</a:t>
            </a:r>
          </a:p>
          <a:p>
            <a:r>
              <a:rPr lang="en-US" sz="1200" kern="1200" dirty="0">
                <a:solidFill>
                  <a:schemeClr val="tx1"/>
                </a:solidFill>
                <a:effectLst/>
                <a:latin typeface="+mn-lt"/>
                <a:ea typeface="+mn-ea"/>
                <a:cs typeface="+mn-cs"/>
              </a:rPr>
              <a:t>Unfortunately, they didn’t change the timeline.  We had to add aliens which delayed production about 3 months which means we had to change the game play to something we could create faster, a linear mission game, no longer an open world game which was our strength. It turned out to be one of the worst reviewed games in my tenure.</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1916973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did get to work on a crazy project: Aaron vs. Ruth.  Image Hank Aaron’s team playing against the old timers like Babe Ruth.  It was crazy and I learned a lot about doing IP contacts, I think we had 36 licenses to contract, and I thought working with TSR was hard. The good thing was marketing had money so we did big things, like having Aaron vs. Ruth sponsor a SF Giants (pro Baseball) game at Candlestick park, I got to throw out the first pitch …. </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1176544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4BB08-1DB8-469B-B784-DCAA2F6B2A1E}" type="slidenum">
              <a:rPr lang="en-US" smtClean="0"/>
              <a:t>37</a:t>
            </a:fld>
            <a:endParaRPr lang="en-US"/>
          </a:p>
        </p:txBody>
      </p:sp>
    </p:spTree>
    <p:extLst>
      <p:ext uri="{BB962C8B-B14F-4D97-AF65-F5344CB8AC3E}">
        <p14:creationId xmlns:p14="http://schemas.microsoft.com/office/powerpoint/2010/main" val="72669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1000" dirty="0">
                <a:latin typeface="Calibri" panose="020F0502020204030204" pitchFamily="34" charset="0"/>
                <a:ea typeface="Calibri" panose="020F0502020204030204" pitchFamily="34" charset="0"/>
                <a:cs typeface="Times New Roman" panose="02020603050405020304" pitchFamily="18" charset="0"/>
              </a:rPr>
              <a:t>I graduated in the late 70s and didn’t even consider a career in the games business, mostly because there weren’t PCs at that time, then in the early 80s the Apple II, C64 and Atari 800 all came out and I became an indie developer.  Of course, I kept my day job as a Med Tech in a Hospital… </a:t>
            </a:r>
          </a:p>
          <a:p>
            <a:pPr>
              <a:lnSpc>
                <a:spcPct val="107000"/>
              </a:lnSpc>
            </a:pPr>
            <a:r>
              <a:rPr lang="en-US" sz="1000" dirty="0"/>
              <a:t>I taught myself to program 6420 assembly language, wrote some edutainment and a side scroller to learn the process. Then I decided to do a real game.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Fortunately, I didn’t have a design problem because I had that board game design I created in college.  &lt;Show Games&gt;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created the game on the left and got it published in 1985, started a 2</a:t>
            </a:r>
            <a:r>
              <a:rPr lang="en-US" sz="1200" baseline="30000" dirty="0"/>
              <a:t>nd</a:t>
            </a:r>
            <a:r>
              <a:rPr lang="en-US" sz="1200" dirty="0"/>
              <a:t> game and so I was an indie developer for quite a while, until 1989.  Let’s talk about the good, bad and ugly side.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74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pPr lvl="0"/>
            <a:r>
              <a:rPr lang="en-US" sz="2400" dirty="0">
                <a:solidFill>
                  <a:schemeClr val="bg1"/>
                </a:solidFill>
              </a:rPr>
              <a:t>The Good: </a:t>
            </a:r>
          </a:p>
          <a:p>
            <a:pPr marL="342900" lvl="0" indent="-342900">
              <a:buFont typeface="Arial" panose="020B0604020202020204" pitchFamily="34" charset="0"/>
              <a:buChar char="•"/>
            </a:pPr>
            <a:r>
              <a:rPr lang="en-US" sz="2200" dirty="0">
                <a:solidFill>
                  <a:schemeClr val="bg1"/>
                </a:solidFill>
              </a:rPr>
              <a:t>Creative control</a:t>
            </a:r>
          </a:p>
          <a:p>
            <a:pPr marL="342900" lvl="0" indent="-342900">
              <a:buFont typeface="Arial" panose="020B0604020202020204" pitchFamily="34" charset="0"/>
              <a:buChar char="•"/>
            </a:pPr>
            <a:r>
              <a:rPr lang="en-US" sz="2200" dirty="0">
                <a:solidFill>
                  <a:schemeClr val="bg1"/>
                </a:solidFill>
              </a:rPr>
              <a:t>Independence</a:t>
            </a:r>
          </a:p>
          <a:p>
            <a:pPr marL="342900" lvl="0" indent="-342900">
              <a:buFont typeface="Arial" panose="020B0604020202020204" pitchFamily="34" charset="0"/>
              <a:buChar char="•"/>
            </a:pPr>
            <a:r>
              <a:rPr lang="en-US" sz="2200" dirty="0">
                <a:solidFill>
                  <a:schemeClr val="bg1"/>
                </a:solidFill>
              </a:rPr>
              <a:t>Passion (though passion is a trap) &lt;Show Bad&gt;</a:t>
            </a:r>
          </a:p>
          <a:p>
            <a:pPr lvl="0"/>
            <a:endParaRPr lang="en-US" sz="1050" dirty="0">
              <a:solidFill>
                <a:schemeClr val="bg1"/>
              </a:solidFill>
            </a:endParaRPr>
          </a:p>
          <a:p>
            <a:pPr lvl="0"/>
            <a:r>
              <a:rPr lang="en-US" sz="2400" dirty="0">
                <a:solidFill>
                  <a:schemeClr val="bg1"/>
                </a:solidFill>
              </a:rPr>
              <a:t>The Bad: </a:t>
            </a:r>
          </a:p>
          <a:p>
            <a:pPr marL="342900" lvl="0" indent="-342900">
              <a:buFont typeface="Arial" panose="020B0604020202020204" pitchFamily="34" charset="0"/>
              <a:buChar char="•"/>
            </a:pPr>
            <a:r>
              <a:rPr lang="en-US" sz="2200" dirty="0">
                <a:solidFill>
                  <a:schemeClr val="bg1"/>
                </a:solidFill>
              </a:rPr>
              <a:t>Often associated with a lack of discipline </a:t>
            </a:r>
          </a:p>
          <a:p>
            <a:pPr marL="800100" lvl="1" indent="-342900">
              <a:buFont typeface="Arial" panose="020B0604020202020204" pitchFamily="34" charset="0"/>
              <a:buChar char="•"/>
            </a:pPr>
            <a:r>
              <a:rPr lang="en-US" sz="2000" dirty="0">
                <a:solidFill>
                  <a:schemeClr val="bg1"/>
                </a:solidFill>
              </a:rPr>
              <a:t>Productivity: I personally couldn’t program with consistent productivity</a:t>
            </a:r>
          </a:p>
          <a:p>
            <a:pPr marL="800100" lvl="1" indent="-342900">
              <a:buFont typeface="Arial" panose="020B0604020202020204" pitchFamily="34" charset="0"/>
              <a:buChar char="•"/>
            </a:pPr>
            <a:r>
              <a:rPr lang="en-US" sz="2000" dirty="0">
                <a:solidFill>
                  <a:schemeClr val="bg1"/>
                </a:solidFill>
              </a:rPr>
              <a:t>Missing goals (didn’t really have milestones)</a:t>
            </a:r>
          </a:p>
          <a:p>
            <a:pPr marL="800100" lvl="1" indent="-342900">
              <a:buFont typeface="Arial" panose="020B0604020202020204" pitchFamily="34" charset="0"/>
              <a:buChar char="•"/>
            </a:pPr>
            <a:r>
              <a:rPr lang="en-US" sz="2000" dirty="0">
                <a:solidFill>
                  <a:schemeClr val="bg1"/>
                </a:solidFill>
              </a:rPr>
              <a:t>Design as you go</a:t>
            </a:r>
          </a:p>
          <a:p>
            <a:pPr marL="342900" indent="-342900">
              <a:buFont typeface="Arial" panose="020B0604020202020204" pitchFamily="34" charset="0"/>
              <a:buChar char="•"/>
            </a:pPr>
            <a:r>
              <a:rPr lang="en-US" sz="2000" dirty="0">
                <a:solidFill>
                  <a:schemeClr val="bg1"/>
                </a:solidFill>
              </a:rPr>
              <a:t>Most indie platforms area saturated  (900K on </a:t>
            </a:r>
            <a:r>
              <a:rPr lang="en-US" sz="2000" dirty="0" err="1">
                <a:solidFill>
                  <a:schemeClr val="bg1"/>
                </a:solidFill>
              </a:rPr>
              <a:t>Istore</a:t>
            </a:r>
            <a:r>
              <a:rPr lang="en-US" sz="2000" dirty="0">
                <a:solidFill>
                  <a:schemeClr val="bg1"/>
                </a:solidFill>
              </a:rPr>
              <a:t>, 350K on Google (was 600K last Oct but they cleaned out the duplicates)</a:t>
            </a:r>
          </a:p>
          <a:p>
            <a:pPr marL="342900" indent="-342900">
              <a:buFont typeface="Arial" panose="020B0604020202020204" pitchFamily="34" charset="0"/>
              <a:buChar char="•"/>
            </a:pPr>
            <a:endParaRPr lang="en-US" sz="2000" dirty="0">
              <a:solidFill>
                <a:schemeClr val="bg1"/>
              </a:solidFill>
            </a:endParaRPr>
          </a:p>
          <a:p>
            <a:pPr marL="0" indent="0">
              <a:buFont typeface="Arial" panose="020B0604020202020204" pitchFamily="34" charset="0"/>
              <a:buNone/>
            </a:pPr>
            <a:endParaRPr lang="en-US" sz="2000" dirty="0">
              <a:solidFill>
                <a:schemeClr val="bg1"/>
              </a:solidFill>
            </a:endParaRPr>
          </a:p>
          <a:p>
            <a:pPr marL="342900" indent="-342900">
              <a:buFont typeface="Arial" panose="020B0604020202020204" pitchFamily="34" charset="0"/>
              <a:buChar char="•"/>
            </a:pPr>
            <a:endParaRPr lang="en-US" sz="800" dirty="0">
              <a:solidFill>
                <a:schemeClr val="bg1"/>
              </a:solidFill>
            </a:endParaRPr>
          </a:p>
          <a:p>
            <a:pPr lvl="0"/>
            <a:r>
              <a:rPr lang="en-US" sz="2400" dirty="0">
                <a:solidFill>
                  <a:schemeClr val="bg1"/>
                </a:solidFill>
              </a:rPr>
              <a:t>The Ugly: </a:t>
            </a:r>
          </a:p>
          <a:p>
            <a:pPr marL="285750" lvl="0" indent="-285750">
              <a:buFont typeface="Arial" panose="020B0604020202020204" pitchFamily="34" charset="0"/>
              <a:buChar char="•"/>
            </a:pPr>
            <a:r>
              <a:rPr lang="en-US" sz="2200" dirty="0">
                <a:solidFill>
                  <a:schemeClr val="bg1"/>
                </a:solidFill>
              </a:rPr>
              <a:t>I continued to work full time while working 8+ hours a day &lt;Show Pennies&gt;</a:t>
            </a:r>
          </a:p>
          <a:p>
            <a:pPr marL="285750" indent="-285750">
              <a:buFont typeface="Arial" panose="020B0604020202020204" pitchFamily="34" charset="0"/>
              <a:buChar char="•"/>
            </a:pPr>
            <a:r>
              <a:rPr lang="en-US" sz="2200" dirty="0">
                <a:solidFill>
                  <a:schemeClr val="bg1"/>
                </a:solidFill>
              </a:rPr>
              <a:t>The amount of work required to make it mean pennies/hour &lt;Show Family&gt;</a:t>
            </a:r>
          </a:p>
          <a:p>
            <a:pPr marL="285750" lvl="0" indent="-285750">
              <a:buFont typeface="Arial" panose="020B0604020202020204" pitchFamily="34" charset="0"/>
              <a:buChar char="•"/>
            </a:pPr>
            <a:r>
              <a:rPr lang="en-US" sz="2200" dirty="0">
                <a:solidFill>
                  <a:schemeClr val="bg1"/>
                </a:solidFill>
              </a:rPr>
              <a:t>The big ugly was the price paid by my wife and kids </a:t>
            </a:r>
            <a:endParaRPr lang="en-US" sz="2400" dirty="0">
              <a:solidFill>
                <a:schemeClr val="bg1"/>
              </a:solidFill>
              <a:latin typeface="+mn-lt"/>
            </a:endParaRP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26618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sz="1200" kern="1200" dirty="0">
                <a:solidFill>
                  <a:schemeClr val="tx1"/>
                </a:solidFill>
                <a:effectLst/>
                <a:latin typeface="+mn-lt"/>
                <a:ea typeface="+mn-ea"/>
                <a:cs typeface="+mn-cs"/>
              </a:rPr>
              <a:t>My Indie development combined with my management experience got me in the door at SSI (Strategic Simulations Inc) as the Manager of Contract Development and QA.  </a:t>
            </a:r>
          </a:p>
          <a:p>
            <a:r>
              <a:rPr lang="en-US" sz="1200" kern="1200" dirty="0">
                <a:solidFill>
                  <a:schemeClr val="tx1"/>
                </a:solidFill>
                <a:effectLst/>
                <a:latin typeface="+mn-lt"/>
                <a:ea typeface="+mn-ea"/>
                <a:cs typeface="+mn-cs"/>
              </a:rPr>
              <a:t>SSI was a small privately-owned publisher that had started as a wargame company (they published my games) and they grew because they got the TSR AD&amp;D and D&amp;D license.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&lt;Show Game&gt;  The first game in the License was Pool of Radiance and it was one of the biggest sellers of that year with over 250K sold (yeah 250K).</a:t>
            </a:r>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94817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sz="1200" kern="1200" dirty="0">
                <a:solidFill>
                  <a:schemeClr val="tx1"/>
                </a:solidFill>
                <a:effectLst/>
                <a:latin typeface="+mn-lt"/>
                <a:ea typeface="+mn-ea"/>
                <a:cs typeface="+mn-cs"/>
              </a:rPr>
              <a:t>I did a lot of games there.  Most of them were externally developed.  Since it was privately owned, we made payroll by shipping games, some weren’t that good. External was great though, made me focus on the production process and design input.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Did every conceivable project and studio management role there from CTO to Exec. Producer to Director and SR VP.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Couple of my favorites, I produced the first Graphical MMO (Neverwinter Nights on AOL at $6.00 an hour….)</a:t>
            </a:r>
          </a:p>
          <a:p>
            <a:r>
              <a:rPr lang="en-US" sz="1200" kern="1200" dirty="0">
                <a:solidFill>
                  <a:schemeClr val="tx1"/>
                </a:solidFill>
                <a:effectLst/>
                <a:latin typeface="+mn-lt"/>
                <a:ea typeface="+mn-ea"/>
                <a:cs typeface="+mn-cs"/>
              </a:rPr>
              <a:t>Eye of the Beholder Series:  Westwood project that went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person</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714895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sz="1200" kern="1200" dirty="0">
                <a:solidFill>
                  <a:schemeClr val="tx1"/>
                </a:solidFill>
                <a:effectLst/>
                <a:latin typeface="+mn-lt"/>
                <a:ea typeface="+mn-ea"/>
                <a:cs typeface="+mn-cs"/>
              </a:rPr>
              <a:t>I did a lot of games there.  Did every conceivable project and studio management role there from CTO to Exec. Producer to Director and SR VP.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Couple of my favorites, I produced the first Graphical MMO (Neverwinter Nights on AOL at $6.00 an hour….)</a:t>
            </a:r>
          </a:p>
          <a:p>
            <a:r>
              <a:rPr lang="en-US" sz="1200" kern="1200" dirty="0">
                <a:solidFill>
                  <a:schemeClr val="tx1"/>
                </a:solidFill>
                <a:effectLst/>
                <a:latin typeface="+mn-lt"/>
                <a:ea typeface="+mn-ea"/>
                <a:cs typeface="+mn-cs"/>
              </a:rPr>
              <a:t>Eye of the Beholder Series:  Westwood project that went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person</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112640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a:extLst>
              <a:ext uri="{FF2B5EF4-FFF2-40B4-BE49-F238E27FC236}">
                <a16:creationId xmlns:a16="http://schemas.microsoft.com/office/drawing/2014/main" id="{53FF420F-279B-4841-9CA3-4AED589B96B5}"/>
              </a:ext>
            </a:extLst>
          </p:cNvPr>
          <p:cNvSpPr>
            <a:spLocks noGrp="1"/>
          </p:cNvSpPr>
          <p:nvPr>
            <p:ph type="body" sz="quarter" idx="3"/>
          </p:nvPr>
        </p:nvSpPr>
        <p:spPr/>
        <p:txBody>
          <a:bodyPr/>
          <a:lstStyle/>
          <a:p>
            <a:r>
              <a:rPr lang="en-US" sz="1200" kern="1200" dirty="0">
                <a:solidFill>
                  <a:schemeClr val="tx1"/>
                </a:solidFill>
                <a:effectLst/>
                <a:latin typeface="+mn-lt"/>
                <a:ea typeface="+mn-ea"/>
                <a:cs typeface="+mn-cs"/>
              </a:rPr>
              <a:t>I did a lot of games there.  Did every conceivable project and studio management role there from CTO to Exec. Producer to Director and SR VP.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Couple of my favorites, I produced the first Graphical MMO (Neverwinter Nights on AOL at $6.00 an hour….)</a:t>
            </a:r>
          </a:p>
          <a:p>
            <a:r>
              <a:rPr lang="en-US" sz="1200" kern="1200" dirty="0">
                <a:solidFill>
                  <a:schemeClr val="tx1"/>
                </a:solidFill>
                <a:effectLst/>
                <a:latin typeface="+mn-lt"/>
                <a:ea typeface="+mn-ea"/>
                <a:cs typeface="+mn-cs"/>
              </a:rPr>
              <a:t>Eye of the Beholder Series:  Westwood project that went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person</a:t>
            </a:r>
          </a:p>
          <a:p>
            <a:endParaRPr lang="en-US" dirty="0"/>
          </a:p>
        </p:txBody>
      </p:sp>
      <p:sp>
        <p:nvSpPr>
          <p:cNvPr id="6" name="Notes Placeholder 5">
            <a:extLst>
              <a:ext uri="{FF2B5EF4-FFF2-40B4-BE49-F238E27FC236}">
                <a16:creationId xmlns:a16="http://schemas.microsoft.com/office/drawing/2014/main" id="{29BC43F9-4B53-4150-B3D1-D378D789C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For me I worked a day job and then another 8 hours on most days just learning how to program and create my first game. Probably made pennies per hour.  The real price was paid by my wife and kids who suffered with my mental absence for more than a few years.  It was tough.  That and the inability to be productive on a schedule kept me from starting a studio. My Indie development combined with my management experience got me in the door at SSI (Strategic Simulations Inc) as the Manager of Contract Development and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Tree>
    <p:extLst>
      <p:ext uri="{BB962C8B-B14F-4D97-AF65-F5344CB8AC3E}">
        <p14:creationId xmlns:p14="http://schemas.microsoft.com/office/powerpoint/2010/main" val="372594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87D6F0C-1B62-4A4B-B205-559A1FC97015}"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797466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995265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885065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580206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7D6F0C-1B62-4A4B-B205-559A1FC97015}"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152268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7D6F0C-1B62-4A4B-B205-559A1FC97015}"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105226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7D6F0C-1B62-4A4B-B205-559A1FC97015}" type="datetimeFigureOut">
              <a:rPr lang="en-US" smtClean="0"/>
              <a:t>11/12/2019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45736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7D6F0C-1B62-4A4B-B205-559A1FC97015}" type="datetimeFigureOut">
              <a:rPr lang="en-US" smtClean="0"/>
              <a:t>11/12/2019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150716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7D6F0C-1B62-4A4B-B205-559A1FC97015}" type="datetimeFigureOut">
              <a:rPr lang="en-US" smtClean="0"/>
              <a:t>11/12/2019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3940094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795200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480510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7D6F0C-1B62-4A4B-B205-559A1FC97015}" type="datetimeFigureOut">
              <a:rPr lang="en-US" smtClean="0"/>
              <a:t>11/12/2019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0A973-04F0-4413-B53D-C445ADDD5112}" type="slidenum">
              <a:rPr lang="en-US" smtClean="0"/>
              <a:t>‹#›</a:t>
            </a:fld>
            <a:endParaRPr lang="en-US"/>
          </a:p>
        </p:txBody>
      </p:sp>
    </p:spTree>
    <p:extLst>
      <p:ext uri="{BB962C8B-B14F-4D97-AF65-F5344CB8AC3E}">
        <p14:creationId xmlns:p14="http://schemas.microsoft.com/office/powerpoint/2010/main" val="976397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8" Type="http://schemas.openxmlformats.org/officeDocument/2006/relationships/image" Target="../media/image63.jpg"/><Relationship Id="rId13" Type="http://schemas.openxmlformats.org/officeDocument/2006/relationships/image" Target="../media/image68.jpg"/><Relationship Id="rId18" Type="http://schemas.openxmlformats.org/officeDocument/2006/relationships/image" Target="../media/image72.png"/><Relationship Id="rId3" Type="http://schemas.openxmlformats.org/officeDocument/2006/relationships/image" Target="../media/image58.jpg"/><Relationship Id="rId7" Type="http://schemas.openxmlformats.org/officeDocument/2006/relationships/image" Target="../media/image62.jpg"/><Relationship Id="rId12" Type="http://schemas.openxmlformats.org/officeDocument/2006/relationships/image" Target="../media/image67.jpg"/><Relationship Id="rId17" Type="http://schemas.openxmlformats.org/officeDocument/2006/relationships/image" Target="../media/image71.jpg"/><Relationship Id="rId2" Type="http://schemas.openxmlformats.org/officeDocument/2006/relationships/notesSlide" Target="../notesSlides/notesSlide12.xml"/><Relationship Id="rId16"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61.jpg"/><Relationship Id="rId11" Type="http://schemas.openxmlformats.org/officeDocument/2006/relationships/image" Target="../media/image66.jpg"/><Relationship Id="rId5" Type="http://schemas.openxmlformats.org/officeDocument/2006/relationships/image" Target="../media/image60.jpg"/><Relationship Id="rId15" Type="http://schemas.openxmlformats.org/officeDocument/2006/relationships/image" Target="../media/image48.png"/><Relationship Id="rId10" Type="http://schemas.openxmlformats.org/officeDocument/2006/relationships/image" Target="../media/image65.png"/><Relationship Id="rId19" Type="http://schemas.openxmlformats.org/officeDocument/2006/relationships/image" Target="../media/image73.png"/><Relationship Id="rId4" Type="http://schemas.openxmlformats.org/officeDocument/2006/relationships/image" Target="../media/image59.jpg"/><Relationship Id="rId9" Type="http://schemas.openxmlformats.org/officeDocument/2006/relationships/image" Target="../media/image64.png"/><Relationship Id="rId14" Type="http://schemas.openxmlformats.org/officeDocument/2006/relationships/image" Target="../media/image69.jpg"/></Relationships>
</file>

<file path=ppt/slides/_rels/slide1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6.png"/><Relationship Id="rId7"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12.png"/><Relationship Id="rId4" Type="http://schemas.openxmlformats.org/officeDocument/2006/relationships/image" Target="../media/image57.jpeg"/><Relationship Id="rId9" Type="http://schemas.openxmlformats.org/officeDocument/2006/relationships/image" Target="../media/image78.gif"/></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jp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8" Type="http://schemas.openxmlformats.org/officeDocument/2006/relationships/image" Target="../media/image63.jpg"/><Relationship Id="rId13" Type="http://schemas.openxmlformats.org/officeDocument/2006/relationships/image" Target="../media/image68.jpg"/><Relationship Id="rId18" Type="http://schemas.openxmlformats.org/officeDocument/2006/relationships/image" Target="../media/image72.png"/><Relationship Id="rId3" Type="http://schemas.openxmlformats.org/officeDocument/2006/relationships/image" Target="../media/image58.jpg"/><Relationship Id="rId7" Type="http://schemas.openxmlformats.org/officeDocument/2006/relationships/image" Target="../media/image62.jpg"/><Relationship Id="rId12" Type="http://schemas.openxmlformats.org/officeDocument/2006/relationships/image" Target="../media/image67.jpg"/><Relationship Id="rId17" Type="http://schemas.openxmlformats.org/officeDocument/2006/relationships/image" Target="../media/image71.jpg"/><Relationship Id="rId2" Type="http://schemas.openxmlformats.org/officeDocument/2006/relationships/notesSlide" Target="../notesSlides/notesSlide33.xml"/><Relationship Id="rId16" Type="http://schemas.openxmlformats.org/officeDocument/2006/relationships/image" Target="../media/image70.png"/><Relationship Id="rId20"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61.jpg"/><Relationship Id="rId11" Type="http://schemas.openxmlformats.org/officeDocument/2006/relationships/image" Target="../media/image66.jpg"/><Relationship Id="rId5" Type="http://schemas.openxmlformats.org/officeDocument/2006/relationships/image" Target="../media/image60.jpg"/><Relationship Id="rId15" Type="http://schemas.openxmlformats.org/officeDocument/2006/relationships/image" Target="../media/image48.png"/><Relationship Id="rId10" Type="http://schemas.openxmlformats.org/officeDocument/2006/relationships/image" Target="../media/image65.png"/><Relationship Id="rId19" Type="http://schemas.openxmlformats.org/officeDocument/2006/relationships/image" Target="../media/image73.png"/><Relationship Id="rId4" Type="http://schemas.openxmlformats.org/officeDocument/2006/relationships/image" Target="../media/image59.jpg"/><Relationship Id="rId9" Type="http://schemas.openxmlformats.org/officeDocument/2006/relationships/image" Target="../media/image64.png"/><Relationship Id="rId14" Type="http://schemas.openxmlformats.org/officeDocument/2006/relationships/image" Target="../media/image69.jpg"/></Relationships>
</file>

<file path=ppt/slides/_rels/slide3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18" Type="http://schemas.openxmlformats.org/officeDocument/2006/relationships/image" Target="../media/image28.jpg"/><Relationship Id="rId26" Type="http://schemas.openxmlformats.org/officeDocument/2006/relationships/image" Target="../media/image36.jpg"/><Relationship Id="rId3" Type="http://schemas.openxmlformats.org/officeDocument/2006/relationships/image" Target="../media/image13.jpg"/><Relationship Id="rId21" Type="http://schemas.openxmlformats.org/officeDocument/2006/relationships/image" Target="../media/image31.jpg"/><Relationship Id="rId34" Type="http://schemas.openxmlformats.org/officeDocument/2006/relationships/image" Target="../media/image44.jpg"/><Relationship Id="rId7" Type="http://schemas.openxmlformats.org/officeDocument/2006/relationships/image" Target="../media/image17.jpg"/><Relationship Id="rId12" Type="http://schemas.openxmlformats.org/officeDocument/2006/relationships/image" Target="../media/image22.jpg"/><Relationship Id="rId17" Type="http://schemas.openxmlformats.org/officeDocument/2006/relationships/image" Target="../media/image27.jpg"/><Relationship Id="rId25" Type="http://schemas.openxmlformats.org/officeDocument/2006/relationships/image" Target="../media/image35.jpg"/><Relationship Id="rId33" Type="http://schemas.openxmlformats.org/officeDocument/2006/relationships/image" Target="../media/image43.jpg"/><Relationship Id="rId38" Type="http://schemas.openxmlformats.org/officeDocument/2006/relationships/image" Target="../media/image48.png"/><Relationship Id="rId2" Type="http://schemas.openxmlformats.org/officeDocument/2006/relationships/notesSlide" Target="../notesSlides/notesSlide7.xml"/><Relationship Id="rId16" Type="http://schemas.openxmlformats.org/officeDocument/2006/relationships/image" Target="../media/image26.jpg"/><Relationship Id="rId20" Type="http://schemas.openxmlformats.org/officeDocument/2006/relationships/image" Target="../media/image30.jpg"/><Relationship Id="rId29" Type="http://schemas.openxmlformats.org/officeDocument/2006/relationships/image" Target="../media/image39.jpg"/><Relationship Id="rId1" Type="http://schemas.openxmlformats.org/officeDocument/2006/relationships/slideLayout" Target="../slideLayouts/slideLayout1.xml"/><Relationship Id="rId6" Type="http://schemas.openxmlformats.org/officeDocument/2006/relationships/image" Target="../media/image16.jpg"/><Relationship Id="rId11" Type="http://schemas.openxmlformats.org/officeDocument/2006/relationships/image" Target="../media/image21.jpg"/><Relationship Id="rId24" Type="http://schemas.openxmlformats.org/officeDocument/2006/relationships/image" Target="../media/image34.jpg"/><Relationship Id="rId32" Type="http://schemas.openxmlformats.org/officeDocument/2006/relationships/image" Target="../media/image42.png"/><Relationship Id="rId37" Type="http://schemas.openxmlformats.org/officeDocument/2006/relationships/image" Target="../media/image47.jpg"/><Relationship Id="rId5" Type="http://schemas.openxmlformats.org/officeDocument/2006/relationships/image" Target="../media/image15.jpg"/><Relationship Id="rId15" Type="http://schemas.openxmlformats.org/officeDocument/2006/relationships/image" Target="../media/image25.jpg"/><Relationship Id="rId23" Type="http://schemas.openxmlformats.org/officeDocument/2006/relationships/image" Target="../media/image33.jpg"/><Relationship Id="rId28" Type="http://schemas.openxmlformats.org/officeDocument/2006/relationships/image" Target="../media/image38.jpg"/><Relationship Id="rId36" Type="http://schemas.openxmlformats.org/officeDocument/2006/relationships/image" Target="../media/image46.jpg"/><Relationship Id="rId10" Type="http://schemas.openxmlformats.org/officeDocument/2006/relationships/image" Target="../media/image20.jpg"/><Relationship Id="rId19" Type="http://schemas.openxmlformats.org/officeDocument/2006/relationships/image" Target="../media/image29.jpg"/><Relationship Id="rId31" Type="http://schemas.openxmlformats.org/officeDocument/2006/relationships/image" Target="../media/image41.pn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 Id="rId22" Type="http://schemas.openxmlformats.org/officeDocument/2006/relationships/image" Target="../media/image32.jpg"/><Relationship Id="rId27" Type="http://schemas.openxmlformats.org/officeDocument/2006/relationships/image" Target="../media/image37.jpg"/><Relationship Id="rId30" Type="http://schemas.openxmlformats.org/officeDocument/2006/relationships/image" Target="../media/image40.jpg"/><Relationship Id="rId35" Type="http://schemas.openxmlformats.org/officeDocument/2006/relationships/image" Target="../media/image45.jpg"/></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18" Type="http://schemas.openxmlformats.org/officeDocument/2006/relationships/image" Target="../media/image28.jpg"/><Relationship Id="rId26" Type="http://schemas.openxmlformats.org/officeDocument/2006/relationships/image" Target="../media/image36.jpg"/><Relationship Id="rId39" Type="http://schemas.openxmlformats.org/officeDocument/2006/relationships/image" Target="../media/image49.png"/><Relationship Id="rId3" Type="http://schemas.openxmlformats.org/officeDocument/2006/relationships/image" Target="../media/image13.jpg"/><Relationship Id="rId21" Type="http://schemas.openxmlformats.org/officeDocument/2006/relationships/image" Target="../media/image31.jpg"/><Relationship Id="rId34" Type="http://schemas.openxmlformats.org/officeDocument/2006/relationships/image" Target="../media/image44.jpg"/><Relationship Id="rId7" Type="http://schemas.openxmlformats.org/officeDocument/2006/relationships/image" Target="../media/image17.jpg"/><Relationship Id="rId12" Type="http://schemas.openxmlformats.org/officeDocument/2006/relationships/image" Target="../media/image22.jpg"/><Relationship Id="rId17" Type="http://schemas.openxmlformats.org/officeDocument/2006/relationships/image" Target="../media/image27.jpg"/><Relationship Id="rId25" Type="http://schemas.openxmlformats.org/officeDocument/2006/relationships/image" Target="../media/image35.jpg"/><Relationship Id="rId33" Type="http://schemas.openxmlformats.org/officeDocument/2006/relationships/image" Target="../media/image43.jpg"/><Relationship Id="rId38" Type="http://schemas.openxmlformats.org/officeDocument/2006/relationships/image" Target="../media/image48.png"/><Relationship Id="rId2" Type="http://schemas.openxmlformats.org/officeDocument/2006/relationships/notesSlide" Target="../notesSlides/notesSlide8.xml"/><Relationship Id="rId16" Type="http://schemas.openxmlformats.org/officeDocument/2006/relationships/image" Target="../media/image26.jpg"/><Relationship Id="rId20" Type="http://schemas.openxmlformats.org/officeDocument/2006/relationships/image" Target="../media/image30.jpg"/><Relationship Id="rId29" Type="http://schemas.openxmlformats.org/officeDocument/2006/relationships/image" Target="../media/image39.jpg"/><Relationship Id="rId1" Type="http://schemas.openxmlformats.org/officeDocument/2006/relationships/slideLayout" Target="../slideLayouts/slideLayout1.xml"/><Relationship Id="rId6" Type="http://schemas.openxmlformats.org/officeDocument/2006/relationships/image" Target="../media/image16.jpg"/><Relationship Id="rId11" Type="http://schemas.openxmlformats.org/officeDocument/2006/relationships/image" Target="../media/image21.jpg"/><Relationship Id="rId24" Type="http://schemas.openxmlformats.org/officeDocument/2006/relationships/image" Target="../media/image34.jpg"/><Relationship Id="rId32" Type="http://schemas.openxmlformats.org/officeDocument/2006/relationships/image" Target="../media/image42.png"/><Relationship Id="rId37" Type="http://schemas.openxmlformats.org/officeDocument/2006/relationships/image" Target="../media/image47.jpg"/><Relationship Id="rId5" Type="http://schemas.openxmlformats.org/officeDocument/2006/relationships/image" Target="../media/image15.jpg"/><Relationship Id="rId15" Type="http://schemas.openxmlformats.org/officeDocument/2006/relationships/image" Target="../media/image25.jpg"/><Relationship Id="rId23" Type="http://schemas.openxmlformats.org/officeDocument/2006/relationships/image" Target="../media/image33.jpg"/><Relationship Id="rId28" Type="http://schemas.openxmlformats.org/officeDocument/2006/relationships/image" Target="../media/image38.jpg"/><Relationship Id="rId36" Type="http://schemas.openxmlformats.org/officeDocument/2006/relationships/image" Target="../media/image46.jpg"/><Relationship Id="rId10" Type="http://schemas.openxmlformats.org/officeDocument/2006/relationships/image" Target="../media/image20.jpg"/><Relationship Id="rId19" Type="http://schemas.openxmlformats.org/officeDocument/2006/relationships/image" Target="../media/image29.jpg"/><Relationship Id="rId31" Type="http://schemas.openxmlformats.org/officeDocument/2006/relationships/image" Target="../media/image41.pn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 Id="rId22" Type="http://schemas.openxmlformats.org/officeDocument/2006/relationships/image" Target="../media/image32.jpg"/><Relationship Id="rId27" Type="http://schemas.openxmlformats.org/officeDocument/2006/relationships/image" Target="../media/image37.jpg"/><Relationship Id="rId30" Type="http://schemas.openxmlformats.org/officeDocument/2006/relationships/image" Target="../media/image40.jpg"/><Relationship Id="rId35" Type="http://schemas.openxmlformats.org/officeDocument/2006/relationships/image" Target="../media/image45.jpg"/></Relationships>
</file>

<file path=ppt/slides/_rels/slide9.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18" Type="http://schemas.openxmlformats.org/officeDocument/2006/relationships/image" Target="../media/image28.jpg"/><Relationship Id="rId26" Type="http://schemas.openxmlformats.org/officeDocument/2006/relationships/image" Target="../media/image36.jpg"/><Relationship Id="rId39" Type="http://schemas.openxmlformats.org/officeDocument/2006/relationships/image" Target="../media/image50.jpeg"/><Relationship Id="rId3" Type="http://schemas.openxmlformats.org/officeDocument/2006/relationships/image" Target="../media/image13.jpg"/><Relationship Id="rId21" Type="http://schemas.openxmlformats.org/officeDocument/2006/relationships/image" Target="../media/image31.jpg"/><Relationship Id="rId34" Type="http://schemas.openxmlformats.org/officeDocument/2006/relationships/image" Target="../media/image44.jpg"/><Relationship Id="rId7" Type="http://schemas.openxmlformats.org/officeDocument/2006/relationships/image" Target="../media/image17.jpg"/><Relationship Id="rId12" Type="http://schemas.openxmlformats.org/officeDocument/2006/relationships/image" Target="../media/image22.jpg"/><Relationship Id="rId17" Type="http://schemas.openxmlformats.org/officeDocument/2006/relationships/image" Target="../media/image27.jpg"/><Relationship Id="rId25" Type="http://schemas.openxmlformats.org/officeDocument/2006/relationships/image" Target="../media/image35.jpg"/><Relationship Id="rId33" Type="http://schemas.openxmlformats.org/officeDocument/2006/relationships/image" Target="../media/image43.jpg"/><Relationship Id="rId38" Type="http://schemas.openxmlformats.org/officeDocument/2006/relationships/image" Target="../media/image48.png"/><Relationship Id="rId2" Type="http://schemas.openxmlformats.org/officeDocument/2006/relationships/notesSlide" Target="../notesSlides/notesSlide9.xml"/><Relationship Id="rId16" Type="http://schemas.openxmlformats.org/officeDocument/2006/relationships/image" Target="../media/image26.jpg"/><Relationship Id="rId20" Type="http://schemas.openxmlformats.org/officeDocument/2006/relationships/image" Target="../media/image30.jpg"/><Relationship Id="rId29" Type="http://schemas.openxmlformats.org/officeDocument/2006/relationships/image" Target="../media/image39.jpg"/><Relationship Id="rId41" Type="http://schemas.openxmlformats.org/officeDocument/2006/relationships/image" Target="../media/image52.jpg"/><Relationship Id="rId1" Type="http://schemas.openxmlformats.org/officeDocument/2006/relationships/slideLayout" Target="../slideLayouts/slideLayout1.xml"/><Relationship Id="rId6" Type="http://schemas.openxmlformats.org/officeDocument/2006/relationships/image" Target="../media/image16.jpg"/><Relationship Id="rId11" Type="http://schemas.openxmlformats.org/officeDocument/2006/relationships/image" Target="../media/image21.jpg"/><Relationship Id="rId24" Type="http://schemas.openxmlformats.org/officeDocument/2006/relationships/image" Target="../media/image34.jpg"/><Relationship Id="rId32" Type="http://schemas.openxmlformats.org/officeDocument/2006/relationships/image" Target="../media/image42.png"/><Relationship Id="rId37" Type="http://schemas.openxmlformats.org/officeDocument/2006/relationships/image" Target="../media/image47.jpg"/><Relationship Id="rId40" Type="http://schemas.openxmlformats.org/officeDocument/2006/relationships/image" Target="../media/image51.jpg"/><Relationship Id="rId5" Type="http://schemas.openxmlformats.org/officeDocument/2006/relationships/image" Target="../media/image15.jpg"/><Relationship Id="rId15" Type="http://schemas.openxmlformats.org/officeDocument/2006/relationships/image" Target="../media/image25.jpg"/><Relationship Id="rId23" Type="http://schemas.openxmlformats.org/officeDocument/2006/relationships/image" Target="../media/image33.jpg"/><Relationship Id="rId28" Type="http://schemas.openxmlformats.org/officeDocument/2006/relationships/image" Target="../media/image38.jpg"/><Relationship Id="rId36" Type="http://schemas.openxmlformats.org/officeDocument/2006/relationships/image" Target="../media/image46.jpg"/><Relationship Id="rId10" Type="http://schemas.openxmlformats.org/officeDocument/2006/relationships/image" Target="../media/image20.jpg"/><Relationship Id="rId19" Type="http://schemas.openxmlformats.org/officeDocument/2006/relationships/image" Target="../media/image29.jpg"/><Relationship Id="rId31" Type="http://schemas.openxmlformats.org/officeDocument/2006/relationships/image" Target="../media/image41.pn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 Id="rId22" Type="http://schemas.openxmlformats.org/officeDocument/2006/relationships/image" Target="../media/image32.jpg"/><Relationship Id="rId27" Type="http://schemas.openxmlformats.org/officeDocument/2006/relationships/image" Target="../media/image37.jpg"/><Relationship Id="rId30" Type="http://schemas.openxmlformats.org/officeDocument/2006/relationships/image" Target="../media/image40.jpg"/><Relationship Id="rId35" Type="http://schemas.openxmlformats.org/officeDocument/2006/relationships/image" Target="../media/image4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 y="1097280"/>
            <a:ext cx="12192001" cy="433965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4400" dirty="0">
                <a:solidFill>
                  <a:prstClr val="white"/>
                </a:solidFill>
                <a:latin typeface="Calibri" panose="020F0502020204030204"/>
              </a:rPr>
              <a:t>The Good, the Bad, and The Ugly </a:t>
            </a:r>
          </a:p>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4400" dirty="0">
                <a:solidFill>
                  <a:prstClr val="white"/>
                </a:solidFill>
                <a:latin typeface="Calibri" panose="020F0502020204030204"/>
              </a:rPr>
              <a:t>of</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Game Development</a:t>
            </a: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62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114300" y="355239"/>
            <a:ext cx="11821324" cy="1323439"/>
          </a:xfrm>
          <a:prstGeom prst="rect">
            <a:avLst/>
          </a:prstGeom>
          <a:noFill/>
        </p:spPr>
        <p:txBody>
          <a:bodyPr wrap="square" rtlCol="0">
            <a:spAutoFit/>
          </a:bodyPr>
          <a:lstStyle/>
          <a:p>
            <a:r>
              <a:rPr lang="en-US" sz="4000" dirty="0">
                <a:solidFill>
                  <a:schemeClr val="bg1"/>
                </a:solidFill>
              </a:rPr>
              <a:t>Good, Bad and Ugly: Small Privately-Owned Publisher</a:t>
            </a:r>
          </a:p>
          <a:p>
            <a:endParaRPr lang="en-US" sz="4000" dirty="0">
              <a:solidFill>
                <a:schemeClr val="bg1"/>
              </a:solidFill>
            </a:endParaRPr>
          </a:p>
        </p:txBody>
      </p:sp>
      <p:sp>
        <p:nvSpPr>
          <p:cNvPr id="16" name="TextBox 15">
            <a:extLst>
              <a:ext uri="{FF2B5EF4-FFF2-40B4-BE49-F238E27FC236}">
                <a16:creationId xmlns:a16="http://schemas.microsoft.com/office/drawing/2014/main" id="{5AF708CF-E7BD-4184-9898-4A30F4FEE81A}"/>
              </a:ext>
            </a:extLst>
          </p:cNvPr>
          <p:cNvSpPr txBox="1"/>
          <p:nvPr/>
        </p:nvSpPr>
        <p:spPr>
          <a:xfrm>
            <a:off x="365760" y="1098376"/>
            <a:ext cx="6897189" cy="5432256"/>
          </a:xfrm>
          <a:prstGeom prst="rect">
            <a:avLst/>
          </a:prstGeom>
          <a:noFill/>
        </p:spPr>
        <p:txBody>
          <a:bodyPr wrap="square" rtlCol="0">
            <a:spAutoFit/>
          </a:bodyPr>
          <a:lstStyle/>
          <a:p>
            <a:r>
              <a:rPr lang="en-US" sz="2800" dirty="0">
                <a:solidFill>
                  <a:schemeClr val="bg1"/>
                </a:solidFill>
              </a:rPr>
              <a:t>Good: </a:t>
            </a:r>
          </a:p>
          <a:p>
            <a:pPr marL="342900" indent="-342900">
              <a:buFont typeface="Arial" panose="020B0604020202020204" pitchFamily="34" charset="0"/>
              <a:buChar char="•"/>
            </a:pPr>
            <a:r>
              <a:rPr lang="en-US" sz="2200" dirty="0">
                <a:solidFill>
                  <a:schemeClr val="bg1"/>
                </a:solidFill>
              </a:rPr>
              <a:t>Focus on Production Process (wear many hats)</a:t>
            </a:r>
          </a:p>
          <a:p>
            <a:pPr marL="342900" indent="-342900">
              <a:buFont typeface="Arial" panose="020B0604020202020204" pitchFamily="34" charset="0"/>
              <a:buChar char="•"/>
            </a:pPr>
            <a:r>
              <a:rPr lang="en-US" sz="2200" dirty="0">
                <a:solidFill>
                  <a:schemeClr val="bg1"/>
                </a:solidFill>
              </a:rPr>
              <a:t>Made a lot of industry connections</a:t>
            </a:r>
          </a:p>
          <a:p>
            <a:pPr marL="342900" indent="-342900">
              <a:buFont typeface="Arial" panose="020B0604020202020204" pitchFamily="34" charset="0"/>
              <a:buChar char="•"/>
            </a:pPr>
            <a:r>
              <a:rPr lang="en-US" sz="2200" dirty="0">
                <a:solidFill>
                  <a:schemeClr val="bg1"/>
                </a:solidFill>
              </a:rPr>
              <a:t>Community</a:t>
            </a:r>
          </a:p>
          <a:p>
            <a:pPr marL="342900" indent="-342900">
              <a:buFont typeface="Arial" panose="020B0604020202020204" pitchFamily="34" charset="0"/>
              <a:buChar char="•"/>
            </a:pPr>
            <a:r>
              <a:rPr lang="en-US" sz="2200" dirty="0">
                <a:solidFill>
                  <a:schemeClr val="bg1"/>
                </a:solidFill>
              </a:rPr>
              <a:t>Meritocracy</a:t>
            </a:r>
          </a:p>
          <a:p>
            <a:r>
              <a:rPr lang="en-US" sz="2800" dirty="0">
                <a:solidFill>
                  <a:schemeClr val="bg1"/>
                </a:solidFill>
              </a:rPr>
              <a:t>Bad:</a:t>
            </a:r>
            <a:endParaRPr lang="en-US" sz="2200" dirty="0">
              <a:solidFill>
                <a:schemeClr val="bg1"/>
              </a:solidFill>
            </a:endParaRPr>
          </a:p>
          <a:p>
            <a:pPr marL="342900" indent="-342900">
              <a:buFont typeface="Arial" panose="020B0604020202020204" pitchFamily="34" charset="0"/>
              <a:buChar char="•"/>
            </a:pPr>
            <a:r>
              <a:rPr lang="en-US" sz="2200" dirty="0">
                <a:solidFill>
                  <a:schemeClr val="bg1"/>
                </a:solidFill>
              </a:rPr>
              <a:t>Couldn’t afford to hire the best</a:t>
            </a:r>
          </a:p>
          <a:p>
            <a:pPr marL="342900" indent="-342900">
              <a:buFont typeface="Arial" panose="020B0604020202020204" pitchFamily="34" charset="0"/>
              <a:buChar char="•"/>
            </a:pPr>
            <a:r>
              <a:rPr lang="en-US" sz="2200" dirty="0">
                <a:solidFill>
                  <a:schemeClr val="bg1"/>
                </a:solidFill>
              </a:rPr>
              <a:t>No room for failure at a private company</a:t>
            </a:r>
          </a:p>
          <a:p>
            <a:pPr marL="800100" lvl="1" indent="-342900">
              <a:buFont typeface="Arial" panose="020B0604020202020204" pitchFamily="34" charset="0"/>
              <a:buChar char="•"/>
            </a:pPr>
            <a:r>
              <a:rPr lang="en-US" sz="2000" dirty="0">
                <a:solidFill>
                  <a:schemeClr val="bg1"/>
                </a:solidFill>
              </a:rPr>
              <a:t>And yet we failed with a new engine</a:t>
            </a:r>
          </a:p>
          <a:p>
            <a:pPr marL="800100" lvl="1" indent="-342900">
              <a:buFont typeface="Arial" panose="020B0604020202020204" pitchFamily="34" charset="0"/>
              <a:buChar char="•"/>
            </a:pPr>
            <a:r>
              <a:rPr lang="en-US" sz="2000" dirty="0">
                <a:solidFill>
                  <a:schemeClr val="bg1"/>
                </a:solidFill>
              </a:rPr>
              <a:t>My first lesson that tech takes longer than planned</a:t>
            </a:r>
          </a:p>
          <a:p>
            <a:pPr marL="800100" lvl="1" indent="-342900">
              <a:buFont typeface="Arial" panose="020B0604020202020204" pitchFamily="34" charset="0"/>
              <a:buChar char="•"/>
            </a:pPr>
            <a:endParaRPr lang="en-US" sz="700" dirty="0">
              <a:solidFill>
                <a:schemeClr val="bg1"/>
              </a:solidFill>
            </a:endParaRPr>
          </a:p>
          <a:p>
            <a:r>
              <a:rPr lang="en-US" sz="2800" dirty="0">
                <a:solidFill>
                  <a:schemeClr val="bg1"/>
                </a:solidFill>
              </a:rPr>
              <a:t>Ugly:</a:t>
            </a:r>
          </a:p>
          <a:p>
            <a:pPr marL="342900" indent="-342900">
              <a:buFont typeface="Arial" panose="020B0604020202020204" pitchFamily="34" charset="0"/>
              <a:buChar char="•"/>
            </a:pPr>
            <a:r>
              <a:rPr lang="en-US" sz="2200" dirty="0">
                <a:solidFill>
                  <a:schemeClr val="bg1"/>
                </a:solidFill>
              </a:rPr>
              <a:t>First taste of Politics</a:t>
            </a:r>
          </a:p>
          <a:p>
            <a:pPr marL="800100" lvl="1" indent="-342900">
              <a:buFont typeface="Arial" panose="020B0604020202020204" pitchFamily="34" charset="0"/>
              <a:buChar char="•"/>
            </a:pPr>
            <a:r>
              <a:rPr lang="en-US" sz="2000" dirty="0">
                <a:solidFill>
                  <a:schemeClr val="bg1"/>
                </a:solidFill>
              </a:rPr>
              <a:t>Not terrible but little empires</a:t>
            </a:r>
          </a:p>
          <a:p>
            <a:pPr marL="342900" indent="-342900">
              <a:buFont typeface="Arial" panose="020B0604020202020204" pitchFamily="34" charset="0"/>
              <a:buChar char="•"/>
            </a:pPr>
            <a:r>
              <a:rPr lang="en-US" sz="2200" dirty="0">
                <a:solidFill>
                  <a:schemeClr val="bg1"/>
                </a:solidFill>
              </a:rPr>
              <a:t>The failure of Dark Sun led to a layoff, my first</a:t>
            </a:r>
          </a:p>
          <a:p>
            <a:pPr marL="800100" lvl="1" indent="-342900">
              <a:buFont typeface="Arial" panose="020B0604020202020204" pitchFamily="34" charset="0"/>
              <a:buChar char="•"/>
            </a:pPr>
            <a:endParaRPr lang="en-US" sz="2000" dirty="0">
              <a:solidFill>
                <a:schemeClr val="bg1"/>
              </a:solidFill>
            </a:endParaRPr>
          </a:p>
        </p:txBody>
      </p:sp>
      <p:pic>
        <p:nvPicPr>
          <p:cNvPr id="4" name="Picture 3">
            <a:extLst>
              <a:ext uri="{FF2B5EF4-FFF2-40B4-BE49-F238E27FC236}">
                <a16:creationId xmlns:a16="http://schemas.microsoft.com/office/drawing/2014/main" id="{09AE1E23-DEDB-4490-AF15-67DE9A00A3A2}"/>
              </a:ext>
            </a:extLst>
          </p:cNvPr>
          <p:cNvPicPr>
            <a:picLocks noChangeAspect="1"/>
          </p:cNvPicPr>
          <p:nvPr/>
        </p:nvPicPr>
        <p:blipFill>
          <a:blip r:embed="rId3"/>
          <a:stretch>
            <a:fillRect/>
          </a:stretch>
        </p:blipFill>
        <p:spPr>
          <a:xfrm>
            <a:off x="7315200" y="1371600"/>
            <a:ext cx="3804234" cy="1572904"/>
          </a:xfrm>
          <a:prstGeom prst="rect">
            <a:avLst/>
          </a:prstGeom>
        </p:spPr>
      </p:pic>
      <p:pic>
        <p:nvPicPr>
          <p:cNvPr id="13" name="Picture 12">
            <a:extLst>
              <a:ext uri="{FF2B5EF4-FFF2-40B4-BE49-F238E27FC236}">
                <a16:creationId xmlns:a16="http://schemas.microsoft.com/office/drawing/2014/main" id="{130BB6CA-748E-4E3F-A6AC-FC945DE0FE30}"/>
              </a:ext>
            </a:extLst>
          </p:cNvPr>
          <p:cNvPicPr preferRelativeResize="0">
            <a:picLocks/>
          </p:cNvPicPr>
          <p:nvPr/>
        </p:nvPicPr>
        <p:blipFill>
          <a:blip r:embed="rId4"/>
          <a:stretch>
            <a:fillRect/>
          </a:stretch>
        </p:blipFill>
        <p:spPr>
          <a:xfrm>
            <a:off x="8000999" y="3200400"/>
            <a:ext cx="2377440" cy="2743200"/>
          </a:xfrm>
          <a:prstGeom prst="rect">
            <a:avLst/>
          </a:prstGeom>
        </p:spPr>
      </p:pic>
      <p:pic>
        <p:nvPicPr>
          <p:cNvPr id="3" name="Picture 2">
            <a:extLst>
              <a:ext uri="{FF2B5EF4-FFF2-40B4-BE49-F238E27FC236}">
                <a16:creationId xmlns:a16="http://schemas.microsoft.com/office/drawing/2014/main" id="{1D9D0F01-6B1D-4D16-A038-7849BD5D3DC5}"/>
              </a:ext>
            </a:extLst>
          </p:cNvPr>
          <p:cNvPicPr>
            <a:picLocks noChangeAspect="1"/>
          </p:cNvPicPr>
          <p:nvPr/>
        </p:nvPicPr>
        <p:blipFill>
          <a:blip r:embed="rId5"/>
          <a:stretch>
            <a:fillRect/>
          </a:stretch>
        </p:blipFill>
        <p:spPr>
          <a:xfrm>
            <a:off x="8000998" y="3187964"/>
            <a:ext cx="2222501" cy="2778126"/>
          </a:xfrm>
          <a:prstGeom prst="rect">
            <a:avLst/>
          </a:prstGeom>
        </p:spPr>
      </p:pic>
    </p:spTree>
    <p:extLst>
      <p:ext uri="{BB962C8B-B14F-4D97-AF65-F5344CB8AC3E}">
        <p14:creationId xmlns:p14="http://schemas.microsoft.com/office/powerpoint/2010/main" val="310617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8627362" cy="707886"/>
          </a:xfrm>
          <a:prstGeom prst="rect">
            <a:avLst/>
          </a:prstGeom>
          <a:noFill/>
        </p:spPr>
        <p:txBody>
          <a:bodyPr wrap="none" rtlCol="0">
            <a:spAutoFit/>
          </a:bodyPr>
          <a:lstStyle/>
          <a:p>
            <a:r>
              <a:rPr lang="en-US" sz="4000" dirty="0">
                <a:solidFill>
                  <a:schemeClr val="bg1"/>
                </a:solidFill>
              </a:rPr>
              <a:t>Mid-Sized Publicly Owned Publisher(s)  </a:t>
            </a:r>
          </a:p>
        </p:txBody>
      </p:sp>
      <p:pic>
        <p:nvPicPr>
          <p:cNvPr id="3" name="Picture 2">
            <a:extLst>
              <a:ext uri="{FF2B5EF4-FFF2-40B4-BE49-F238E27FC236}">
                <a16:creationId xmlns:a16="http://schemas.microsoft.com/office/drawing/2014/main" id="{A395654D-E55E-48EF-9A2A-182095EFCF7F}"/>
              </a:ext>
            </a:extLst>
          </p:cNvPr>
          <p:cNvPicPr>
            <a:picLocks noChangeAspect="1"/>
          </p:cNvPicPr>
          <p:nvPr/>
        </p:nvPicPr>
        <p:blipFill>
          <a:blip r:embed="rId3"/>
          <a:stretch>
            <a:fillRect/>
          </a:stretch>
        </p:blipFill>
        <p:spPr>
          <a:xfrm>
            <a:off x="4692143" y="1418802"/>
            <a:ext cx="2108200" cy="1317625"/>
          </a:xfrm>
          <a:prstGeom prst="rect">
            <a:avLst/>
          </a:prstGeom>
        </p:spPr>
      </p:pic>
      <p:grpSp>
        <p:nvGrpSpPr>
          <p:cNvPr id="43" name="Group 42">
            <a:extLst>
              <a:ext uri="{FF2B5EF4-FFF2-40B4-BE49-F238E27FC236}">
                <a16:creationId xmlns:a16="http://schemas.microsoft.com/office/drawing/2014/main" id="{5ED651FB-33B9-4CA0-8626-7BA087524837}"/>
              </a:ext>
            </a:extLst>
          </p:cNvPr>
          <p:cNvGrpSpPr/>
          <p:nvPr/>
        </p:nvGrpSpPr>
        <p:grpSpPr>
          <a:xfrm>
            <a:off x="2870200" y="1444828"/>
            <a:ext cx="1278468" cy="1239106"/>
            <a:chOff x="3894667" y="2066197"/>
            <a:chExt cx="1430866" cy="1227317"/>
          </a:xfrm>
        </p:grpSpPr>
        <p:sp>
          <p:nvSpPr>
            <p:cNvPr id="4" name="Arrow: Right 3">
              <a:extLst>
                <a:ext uri="{FF2B5EF4-FFF2-40B4-BE49-F238E27FC236}">
                  <a16:creationId xmlns:a16="http://schemas.microsoft.com/office/drawing/2014/main" id="{7F3E435B-39C6-4018-AC36-C808482FEAD1}"/>
                </a:ext>
              </a:extLst>
            </p:cNvPr>
            <p:cNvSpPr/>
            <p:nvPr/>
          </p:nvSpPr>
          <p:spPr>
            <a:xfrm>
              <a:off x="3894667" y="2785533"/>
              <a:ext cx="1430866" cy="507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0AB0617-0A10-44D1-A9C1-BCB385610ACE}"/>
                </a:ext>
              </a:extLst>
            </p:cNvPr>
            <p:cNvSpPr txBox="1"/>
            <p:nvPr/>
          </p:nvSpPr>
          <p:spPr>
            <a:xfrm>
              <a:off x="4220633" y="2066197"/>
              <a:ext cx="956733" cy="923330"/>
            </a:xfrm>
            <a:prstGeom prst="rect">
              <a:avLst/>
            </a:prstGeom>
            <a:noFill/>
          </p:spPr>
          <p:txBody>
            <a:bodyPr wrap="square" rtlCol="0">
              <a:spAutoFit/>
            </a:bodyPr>
            <a:lstStyle/>
            <a:p>
              <a:r>
                <a:rPr lang="en-US" sz="5400" b="1" dirty="0">
                  <a:solidFill>
                    <a:schemeClr val="accent6"/>
                  </a:solidFill>
                  <a:latin typeface="Arial Black" panose="020B0A04020102020204" pitchFamily="34" charset="0"/>
                </a:rPr>
                <a:t>$</a:t>
              </a:r>
            </a:p>
          </p:txBody>
        </p:sp>
      </p:grpSp>
      <p:pic>
        <p:nvPicPr>
          <p:cNvPr id="2050" name="Picture 2" descr="Image result for mindscape">
            <a:extLst>
              <a:ext uri="{FF2B5EF4-FFF2-40B4-BE49-F238E27FC236}">
                <a16:creationId xmlns:a16="http://schemas.microsoft.com/office/drawing/2014/main" id="{F5ED82A1-C138-4335-AD47-D1CD10D6B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8653" y="1406102"/>
            <a:ext cx="2358629" cy="132672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D28E3C8F-8B09-418C-85A6-F12AA6B88AEA}"/>
              </a:ext>
            </a:extLst>
          </p:cNvPr>
          <p:cNvGrpSpPr/>
          <p:nvPr/>
        </p:nvGrpSpPr>
        <p:grpSpPr>
          <a:xfrm>
            <a:off x="7372849" y="1406102"/>
            <a:ext cx="1278468" cy="1239106"/>
            <a:chOff x="3894667" y="2066197"/>
            <a:chExt cx="1430866" cy="1227317"/>
          </a:xfrm>
        </p:grpSpPr>
        <p:sp>
          <p:nvSpPr>
            <p:cNvPr id="46" name="Arrow: Right 45">
              <a:extLst>
                <a:ext uri="{FF2B5EF4-FFF2-40B4-BE49-F238E27FC236}">
                  <a16:creationId xmlns:a16="http://schemas.microsoft.com/office/drawing/2014/main" id="{4F39366C-3F39-455C-AC20-4AD72972FA33}"/>
                </a:ext>
              </a:extLst>
            </p:cNvPr>
            <p:cNvSpPr/>
            <p:nvPr/>
          </p:nvSpPr>
          <p:spPr>
            <a:xfrm>
              <a:off x="3894667" y="2785533"/>
              <a:ext cx="1430866" cy="507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A09C00D-ADE1-4F28-B760-18CB5779BEC3}"/>
                </a:ext>
              </a:extLst>
            </p:cNvPr>
            <p:cNvSpPr txBox="1"/>
            <p:nvPr/>
          </p:nvSpPr>
          <p:spPr>
            <a:xfrm>
              <a:off x="4220633" y="2066197"/>
              <a:ext cx="956733" cy="923330"/>
            </a:xfrm>
            <a:prstGeom prst="rect">
              <a:avLst/>
            </a:prstGeom>
            <a:noFill/>
          </p:spPr>
          <p:txBody>
            <a:bodyPr wrap="square" rtlCol="0">
              <a:spAutoFit/>
            </a:bodyPr>
            <a:lstStyle/>
            <a:p>
              <a:r>
                <a:rPr lang="en-US" sz="5400" b="1" dirty="0">
                  <a:solidFill>
                    <a:schemeClr val="accent6"/>
                  </a:solidFill>
                  <a:latin typeface="Arial Black" panose="020B0A04020102020204" pitchFamily="34" charset="0"/>
                </a:rPr>
                <a:t>$</a:t>
              </a:r>
            </a:p>
          </p:txBody>
        </p:sp>
      </p:grpSp>
      <p:pic>
        <p:nvPicPr>
          <p:cNvPr id="48" name="Picture 47">
            <a:extLst>
              <a:ext uri="{FF2B5EF4-FFF2-40B4-BE49-F238E27FC236}">
                <a16:creationId xmlns:a16="http://schemas.microsoft.com/office/drawing/2014/main" id="{09E7F2EA-D7F6-493E-A3D7-2A8DA6EC3190}"/>
              </a:ext>
            </a:extLst>
          </p:cNvPr>
          <p:cNvPicPr>
            <a:picLocks noChangeAspect="1"/>
          </p:cNvPicPr>
          <p:nvPr/>
        </p:nvPicPr>
        <p:blipFill rotWithShape="1">
          <a:blip r:embed="rId5"/>
          <a:srcRect b="21153"/>
          <a:stretch/>
        </p:blipFill>
        <p:spPr>
          <a:xfrm>
            <a:off x="249569" y="1509939"/>
            <a:ext cx="2070909" cy="1222892"/>
          </a:xfrm>
          <a:prstGeom prst="rect">
            <a:avLst/>
          </a:prstGeom>
        </p:spPr>
      </p:pic>
    </p:spTree>
    <p:extLst>
      <p:ext uri="{BB962C8B-B14F-4D97-AF65-F5344CB8AC3E}">
        <p14:creationId xmlns:p14="http://schemas.microsoft.com/office/powerpoint/2010/main" val="3329625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FECE1FA-9DB1-4B76-9720-D72DE390B68C}"/>
              </a:ext>
            </a:extLst>
          </p:cNvPr>
          <p:cNvGrpSpPr/>
          <p:nvPr/>
        </p:nvGrpSpPr>
        <p:grpSpPr>
          <a:xfrm>
            <a:off x="838200" y="1174947"/>
            <a:ext cx="10412194" cy="3240635"/>
            <a:chOff x="838200" y="1174947"/>
            <a:chExt cx="10412194" cy="3240635"/>
          </a:xfrm>
          <a:solidFill>
            <a:schemeClr val="accent1">
              <a:alpha val="63000"/>
            </a:schemeClr>
          </a:solidFill>
        </p:grpSpPr>
        <p:sp>
          <p:nvSpPr>
            <p:cNvPr id="8" name="Rectangle 7">
              <a:extLst>
                <a:ext uri="{FF2B5EF4-FFF2-40B4-BE49-F238E27FC236}">
                  <a16:creationId xmlns:a16="http://schemas.microsoft.com/office/drawing/2014/main" id="{0A5FF335-C127-4E1F-8C3D-A543125386C6}"/>
                </a:ext>
              </a:extLst>
            </p:cNvPr>
            <p:cNvSpPr/>
            <p:nvPr/>
          </p:nvSpPr>
          <p:spPr>
            <a:xfrm>
              <a:off x="838200" y="1174947"/>
              <a:ext cx="8420099" cy="32406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9E3B39-964E-481C-9FD0-03E04C96FAAB}"/>
                </a:ext>
              </a:extLst>
            </p:cNvPr>
            <p:cNvSpPr/>
            <p:nvPr/>
          </p:nvSpPr>
          <p:spPr>
            <a:xfrm>
              <a:off x="9258299" y="1174947"/>
              <a:ext cx="1992095" cy="1682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11095986" cy="707886"/>
          </a:xfrm>
          <a:prstGeom prst="rect">
            <a:avLst/>
          </a:prstGeom>
          <a:noFill/>
        </p:spPr>
        <p:txBody>
          <a:bodyPr wrap="none" rtlCol="0">
            <a:spAutoFit/>
          </a:bodyPr>
          <a:lstStyle/>
          <a:p>
            <a:r>
              <a:rPr lang="en-US" sz="4000" dirty="0">
                <a:solidFill>
                  <a:schemeClr val="bg1"/>
                </a:solidFill>
              </a:rPr>
              <a:t>Mid-Sized Publicly Owned Publisher (</a:t>
            </a:r>
            <a:r>
              <a:rPr lang="en-US" sz="4000" dirty="0" err="1">
                <a:solidFill>
                  <a:schemeClr val="bg1"/>
                </a:solidFill>
              </a:rPr>
              <a:t>Buncha</a:t>
            </a:r>
            <a:r>
              <a:rPr lang="en-US" sz="4000" dirty="0">
                <a:solidFill>
                  <a:schemeClr val="bg1"/>
                </a:solidFill>
              </a:rPr>
              <a:t> names)</a:t>
            </a:r>
          </a:p>
        </p:txBody>
      </p:sp>
      <p:pic>
        <p:nvPicPr>
          <p:cNvPr id="7" name="Picture 6" descr="A picture containing playing, man, player, orange&#10;&#10;Description automatically generated">
            <a:extLst>
              <a:ext uri="{FF2B5EF4-FFF2-40B4-BE49-F238E27FC236}">
                <a16:creationId xmlns:a16="http://schemas.microsoft.com/office/drawing/2014/main" id="{3B16E4B7-A502-4509-8E09-B662BF91ED4F}"/>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7442490" y="4635320"/>
            <a:ext cx="1143000" cy="1371600"/>
          </a:xfrm>
          <a:prstGeom prst="rect">
            <a:avLst/>
          </a:prstGeom>
        </p:spPr>
      </p:pic>
      <p:pic>
        <p:nvPicPr>
          <p:cNvPr id="9" name="Picture 8" descr="A picture containing airplane, game&#10;&#10;Description automatically generated">
            <a:extLst>
              <a:ext uri="{FF2B5EF4-FFF2-40B4-BE49-F238E27FC236}">
                <a16:creationId xmlns:a16="http://schemas.microsoft.com/office/drawing/2014/main" id="{3BD9F3D3-F4B5-46C8-8E8F-D3C8BC980B7B}"/>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9973111" y="1386244"/>
            <a:ext cx="1143000" cy="1371600"/>
          </a:xfrm>
          <a:prstGeom prst="rect">
            <a:avLst/>
          </a:prstGeom>
        </p:spPr>
      </p:pic>
      <p:pic>
        <p:nvPicPr>
          <p:cNvPr id="11" name="Picture 10" descr="A picture containing ship, boat, street, sign&#10;&#10;Description automatically generated">
            <a:extLst>
              <a:ext uri="{FF2B5EF4-FFF2-40B4-BE49-F238E27FC236}">
                <a16:creationId xmlns:a16="http://schemas.microsoft.com/office/drawing/2014/main" id="{C73A4D8E-DA91-4740-9B5D-8A659A2C4A14}"/>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8687307" y="1386244"/>
            <a:ext cx="1143000" cy="1371600"/>
          </a:xfrm>
          <a:prstGeom prst="rect">
            <a:avLst/>
          </a:prstGeom>
        </p:spPr>
      </p:pic>
      <p:pic>
        <p:nvPicPr>
          <p:cNvPr id="13" name="Picture 12">
            <a:extLst>
              <a:ext uri="{FF2B5EF4-FFF2-40B4-BE49-F238E27FC236}">
                <a16:creationId xmlns:a16="http://schemas.microsoft.com/office/drawing/2014/main" id="{DCF5E0B3-B931-424B-BB57-979870B37C99}"/>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9973111" y="2955291"/>
            <a:ext cx="1143000" cy="1371600"/>
          </a:xfrm>
          <a:prstGeom prst="rect">
            <a:avLst/>
          </a:prstGeom>
        </p:spPr>
      </p:pic>
      <p:pic>
        <p:nvPicPr>
          <p:cNvPr id="15" name="Picture 14" descr="A close up of a necklace&#10;&#10;Description automatically generated">
            <a:extLst>
              <a:ext uri="{FF2B5EF4-FFF2-40B4-BE49-F238E27FC236}">
                <a16:creationId xmlns:a16="http://schemas.microsoft.com/office/drawing/2014/main" id="{6F59AB3E-9833-4896-8CE3-8A35E641C57B}"/>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958208" y="2971800"/>
            <a:ext cx="1143000" cy="1413114"/>
          </a:xfrm>
          <a:prstGeom prst="rect">
            <a:avLst/>
          </a:prstGeom>
        </p:spPr>
      </p:pic>
      <p:pic>
        <p:nvPicPr>
          <p:cNvPr id="17" name="Picture 16" descr="A picture containing sitting, food, bottle&#10;&#10;Description automatically generated">
            <a:extLst>
              <a:ext uri="{FF2B5EF4-FFF2-40B4-BE49-F238E27FC236}">
                <a16:creationId xmlns:a16="http://schemas.microsoft.com/office/drawing/2014/main" id="{D1001D95-557C-455C-A010-23D4FD8ED6F1}"/>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958208" y="4635320"/>
            <a:ext cx="1143000" cy="1371600"/>
          </a:xfrm>
          <a:prstGeom prst="rect">
            <a:avLst/>
          </a:prstGeom>
        </p:spPr>
      </p:pic>
      <p:pic>
        <p:nvPicPr>
          <p:cNvPr id="5" name="Picture 4">
            <a:extLst>
              <a:ext uri="{FF2B5EF4-FFF2-40B4-BE49-F238E27FC236}">
                <a16:creationId xmlns:a16="http://schemas.microsoft.com/office/drawing/2014/main" id="{4D6D4F66-3F87-442B-AFF3-4D23A6F961A4}"/>
              </a:ext>
            </a:extLst>
          </p:cNvPr>
          <p:cNvPicPr preferRelativeResize="0">
            <a:picLocks/>
          </p:cNvPicPr>
          <p:nvPr/>
        </p:nvPicPr>
        <p:blipFill>
          <a:blip r:embed="rId9"/>
          <a:stretch>
            <a:fillRect/>
          </a:stretch>
        </p:blipFill>
        <p:spPr>
          <a:xfrm>
            <a:off x="6115699" y="1397330"/>
            <a:ext cx="1143000" cy="1371600"/>
          </a:xfrm>
          <a:prstGeom prst="rect">
            <a:avLst/>
          </a:prstGeom>
        </p:spPr>
      </p:pic>
      <p:pic>
        <p:nvPicPr>
          <p:cNvPr id="6" name="Picture 5">
            <a:extLst>
              <a:ext uri="{FF2B5EF4-FFF2-40B4-BE49-F238E27FC236}">
                <a16:creationId xmlns:a16="http://schemas.microsoft.com/office/drawing/2014/main" id="{9069D527-C9BB-4C4C-AE80-A8C524A54814}"/>
              </a:ext>
            </a:extLst>
          </p:cNvPr>
          <p:cNvPicPr preferRelativeResize="0">
            <a:picLocks/>
          </p:cNvPicPr>
          <p:nvPr/>
        </p:nvPicPr>
        <p:blipFill>
          <a:blip r:embed="rId10"/>
          <a:stretch>
            <a:fillRect/>
          </a:stretch>
        </p:blipFill>
        <p:spPr>
          <a:xfrm>
            <a:off x="3548575" y="4643405"/>
            <a:ext cx="1143000" cy="1371600"/>
          </a:xfrm>
          <a:prstGeom prst="rect">
            <a:avLst/>
          </a:prstGeom>
        </p:spPr>
      </p:pic>
      <p:pic>
        <p:nvPicPr>
          <p:cNvPr id="18" name="Picture 17" descr="A picture containing food&#10;&#10;Description automatically generated">
            <a:extLst>
              <a:ext uri="{FF2B5EF4-FFF2-40B4-BE49-F238E27FC236}">
                <a16:creationId xmlns:a16="http://schemas.microsoft.com/office/drawing/2014/main" id="{7DF709F4-771D-4698-980E-D56DC9F6C01C}"/>
              </a:ext>
            </a:extLst>
          </p:cNvPr>
          <p:cNvPicPr preferRelativeResize="0">
            <a:picLocks/>
          </p:cNvPicPr>
          <p:nvPr/>
        </p:nvPicPr>
        <p:blipFill>
          <a:blip r:embed="rId11">
            <a:extLst>
              <a:ext uri="{28A0092B-C50C-407E-A947-70E740481C1C}">
                <a14:useLocalDpi xmlns:a14="http://schemas.microsoft.com/office/drawing/2010/main" val="0"/>
              </a:ext>
            </a:extLst>
          </a:blip>
          <a:stretch>
            <a:fillRect/>
          </a:stretch>
        </p:blipFill>
        <p:spPr>
          <a:xfrm>
            <a:off x="2251149" y="2971800"/>
            <a:ext cx="1143000" cy="1371600"/>
          </a:xfrm>
          <a:prstGeom prst="rect">
            <a:avLst/>
          </a:prstGeom>
        </p:spPr>
      </p:pic>
      <p:pic>
        <p:nvPicPr>
          <p:cNvPr id="19" name="Picture 18" descr="A close up of a sign&#10;&#10;Description automatically generated">
            <a:extLst>
              <a:ext uri="{FF2B5EF4-FFF2-40B4-BE49-F238E27FC236}">
                <a16:creationId xmlns:a16="http://schemas.microsoft.com/office/drawing/2014/main" id="{E7591336-E883-4444-B38D-13A84F9AD0FF}"/>
              </a:ext>
            </a:extLst>
          </p:cNvPr>
          <p:cNvPicPr preferRelativeResize="0">
            <a:picLocks/>
          </p:cNvPicPr>
          <p:nvPr/>
        </p:nvPicPr>
        <p:blipFill>
          <a:blip r:embed="rId12">
            <a:extLst>
              <a:ext uri="{28A0092B-C50C-407E-A947-70E740481C1C}">
                <a14:useLocalDpi xmlns:a14="http://schemas.microsoft.com/office/drawing/2010/main" val="0"/>
              </a:ext>
            </a:extLst>
          </a:blip>
          <a:stretch>
            <a:fillRect/>
          </a:stretch>
        </p:blipFill>
        <p:spPr>
          <a:xfrm>
            <a:off x="991893" y="1350961"/>
            <a:ext cx="1143000" cy="1371600"/>
          </a:xfrm>
          <a:prstGeom prst="rect">
            <a:avLst/>
          </a:prstGeom>
        </p:spPr>
      </p:pic>
      <p:pic>
        <p:nvPicPr>
          <p:cNvPr id="20" name="Picture 19" descr="A picture containing food, can, sign&#10;&#10;Description automatically generated">
            <a:extLst>
              <a:ext uri="{FF2B5EF4-FFF2-40B4-BE49-F238E27FC236}">
                <a16:creationId xmlns:a16="http://schemas.microsoft.com/office/drawing/2014/main" id="{442B790B-7AFC-472F-A9C3-E0128177298F}"/>
              </a:ext>
            </a:extLst>
          </p:cNvPr>
          <p:cNvPicPr preferRelativeResize="0">
            <a:picLocks/>
          </p:cNvPicPr>
          <p:nvPr/>
        </p:nvPicPr>
        <p:blipFill>
          <a:blip r:embed="rId13">
            <a:extLst>
              <a:ext uri="{28A0092B-C50C-407E-A947-70E740481C1C}">
                <a14:useLocalDpi xmlns:a14="http://schemas.microsoft.com/office/drawing/2010/main" val="0"/>
              </a:ext>
            </a:extLst>
          </a:blip>
          <a:stretch>
            <a:fillRect/>
          </a:stretch>
        </p:blipFill>
        <p:spPr>
          <a:xfrm>
            <a:off x="6115699" y="2971800"/>
            <a:ext cx="1143000" cy="1371600"/>
          </a:xfrm>
          <a:prstGeom prst="rect">
            <a:avLst/>
          </a:prstGeom>
        </p:spPr>
      </p:pic>
      <p:pic>
        <p:nvPicPr>
          <p:cNvPr id="21" name="Picture 20" descr="A close up of a person&#10;&#10;Description automatically generated">
            <a:extLst>
              <a:ext uri="{FF2B5EF4-FFF2-40B4-BE49-F238E27FC236}">
                <a16:creationId xmlns:a16="http://schemas.microsoft.com/office/drawing/2014/main" id="{223D0F1C-D3EB-434D-BD62-7B9AFA9DD26D}"/>
              </a:ext>
            </a:extLst>
          </p:cNvPr>
          <p:cNvPicPr preferRelativeResize="0">
            <a:picLocks/>
          </p:cNvPicPr>
          <p:nvPr/>
        </p:nvPicPr>
        <p:blipFill>
          <a:blip r:embed="rId14">
            <a:extLst>
              <a:ext uri="{28A0092B-C50C-407E-A947-70E740481C1C}">
                <a14:useLocalDpi xmlns:a14="http://schemas.microsoft.com/office/drawing/2010/main" val="0"/>
              </a:ext>
            </a:extLst>
          </a:blip>
          <a:stretch>
            <a:fillRect/>
          </a:stretch>
        </p:blipFill>
        <p:spPr>
          <a:xfrm>
            <a:off x="3544091" y="1350961"/>
            <a:ext cx="1143000" cy="1371600"/>
          </a:xfrm>
          <a:prstGeom prst="rect">
            <a:avLst/>
          </a:prstGeom>
        </p:spPr>
      </p:pic>
      <p:pic>
        <p:nvPicPr>
          <p:cNvPr id="22" name="Picture 21">
            <a:extLst>
              <a:ext uri="{FF2B5EF4-FFF2-40B4-BE49-F238E27FC236}">
                <a16:creationId xmlns:a16="http://schemas.microsoft.com/office/drawing/2014/main" id="{1E74637D-49D2-4BC5-B81A-BF2981FCBA90}"/>
              </a:ext>
            </a:extLst>
          </p:cNvPr>
          <p:cNvPicPr preferRelativeResize="0">
            <a:picLocks/>
          </p:cNvPicPr>
          <p:nvPr/>
        </p:nvPicPr>
        <p:blipFill rotWithShape="1">
          <a:blip r:embed="rId15"/>
          <a:srcRect t="63892" r="76874"/>
          <a:stretch/>
        </p:blipFill>
        <p:spPr>
          <a:xfrm>
            <a:off x="8694945" y="4513847"/>
            <a:ext cx="1157013" cy="1534027"/>
          </a:xfrm>
          <a:prstGeom prst="rect">
            <a:avLst/>
          </a:prstGeom>
        </p:spPr>
      </p:pic>
      <p:pic>
        <p:nvPicPr>
          <p:cNvPr id="24" name="Picture 23">
            <a:extLst>
              <a:ext uri="{FF2B5EF4-FFF2-40B4-BE49-F238E27FC236}">
                <a16:creationId xmlns:a16="http://schemas.microsoft.com/office/drawing/2014/main" id="{12018054-16CB-448A-BE6A-CBB6868C1C9C}"/>
              </a:ext>
            </a:extLst>
          </p:cNvPr>
          <p:cNvPicPr preferRelativeResize="0">
            <a:picLocks/>
          </p:cNvPicPr>
          <p:nvPr/>
        </p:nvPicPr>
        <p:blipFill rotWithShape="1">
          <a:blip r:embed="rId15"/>
          <a:srcRect l="79684" b="80269"/>
          <a:stretch/>
        </p:blipFill>
        <p:spPr>
          <a:xfrm>
            <a:off x="2277697" y="1357157"/>
            <a:ext cx="1123590" cy="1369978"/>
          </a:xfrm>
          <a:prstGeom prst="rect">
            <a:avLst/>
          </a:prstGeom>
        </p:spPr>
      </p:pic>
      <p:pic>
        <p:nvPicPr>
          <p:cNvPr id="25" name="Picture 24">
            <a:extLst>
              <a:ext uri="{FF2B5EF4-FFF2-40B4-BE49-F238E27FC236}">
                <a16:creationId xmlns:a16="http://schemas.microsoft.com/office/drawing/2014/main" id="{A5E9048A-1419-4879-AC22-0C025DF1F4FB}"/>
              </a:ext>
            </a:extLst>
          </p:cNvPr>
          <p:cNvPicPr preferRelativeResize="0">
            <a:picLocks/>
          </p:cNvPicPr>
          <p:nvPr/>
        </p:nvPicPr>
        <p:blipFill>
          <a:blip r:embed="rId16"/>
          <a:stretch>
            <a:fillRect/>
          </a:stretch>
        </p:blipFill>
        <p:spPr>
          <a:xfrm>
            <a:off x="3544091" y="2971800"/>
            <a:ext cx="1143000" cy="1371600"/>
          </a:xfrm>
          <a:prstGeom prst="rect">
            <a:avLst/>
          </a:prstGeom>
        </p:spPr>
      </p:pic>
      <p:pic>
        <p:nvPicPr>
          <p:cNvPr id="26" name="Picture 25">
            <a:extLst>
              <a:ext uri="{FF2B5EF4-FFF2-40B4-BE49-F238E27FC236}">
                <a16:creationId xmlns:a16="http://schemas.microsoft.com/office/drawing/2014/main" id="{F742A634-6D32-4074-94FC-8FBDE49E0F4D}"/>
              </a:ext>
            </a:extLst>
          </p:cNvPr>
          <p:cNvPicPr preferRelativeResize="0">
            <a:picLocks/>
          </p:cNvPicPr>
          <p:nvPr/>
        </p:nvPicPr>
        <p:blipFill>
          <a:blip r:embed="rId17">
            <a:extLst>
              <a:ext uri="{28A0092B-C50C-407E-A947-70E740481C1C}">
                <a14:useLocalDpi xmlns:a14="http://schemas.microsoft.com/office/drawing/2010/main" val="0"/>
              </a:ext>
            </a:extLst>
          </a:blip>
          <a:stretch>
            <a:fillRect/>
          </a:stretch>
        </p:blipFill>
        <p:spPr>
          <a:xfrm>
            <a:off x="4829895" y="1336317"/>
            <a:ext cx="1143000" cy="1371600"/>
          </a:xfrm>
          <a:prstGeom prst="rect">
            <a:avLst/>
          </a:prstGeom>
        </p:spPr>
      </p:pic>
      <p:pic>
        <p:nvPicPr>
          <p:cNvPr id="27" name="Picture 26">
            <a:extLst>
              <a:ext uri="{FF2B5EF4-FFF2-40B4-BE49-F238E27FC236}">
                <a16:creationId xmlns:a16="http://schemas.microsoft.com/office/drawing/2014/main" id="{E6585A99-F061-4869-8443-9CDA2762BAEE}"/>
              </a:ext>
            </a:extLst>
          </p:cNvPr>
          <p:cNvPicPr preferRelativeResize="0">
            <a:picLocks/>
          </p:cNvPicPr>
          <p:nvPr/>
        </p:nvPicPr>
        <p:blipFill>
          <a:blip r:embed="rId18"/>
          <a:stretch>
            <a:fillRect/>
          </a:stretch>
        </p:blipFill>
        <p:spPr>
          <a:xfrm>
            <a:off x="7401503" y="1386244"/>
            <a:ext cx="1143000" cy="1371600"/>
          </a:xfrm>
          <a:prstGeom prst="rect">
            <a:avLst/>
          </a:prstGeom>
        </p:spPr>
      </p:pic>
      <p:pic>
        <p:nvPicPr>
          <p:cNvPr id="3" name="Picture 2">
            <a:extLst>
              <a:ext uri="{FF2B5EF4-FFF2-40B4-BE49-F238E27FC236}">
                <a16:creationId xmlns:a16="http://schemas.microsoft.com/office/drawing/2014/main" id="{847468F6-55FF-4909-A43F-B151E7C61BEC}"/>
              </a:ext>
            </a:extLst>
          </p:cNvPr>
          <p:cNvPicPr preferRelativeResize="0">
            <a:picLocks/>
          </p:cNvPicPr>
          <p:nvPr/>
        </p:nvPicPr>
        <p:blipFill>
          <a:blip r:embed="rId19"/>
          <a:stretch>
            <a:fillRect/>
          </a:stretch>
        </p:blipFill>
        <p:spPr>
          <a:xfrm>
            <a:off x="4829895" y="2971800"/>
            <a:ext cx="1143000" cy="1371600"/>
          </a:xfrm>
          <a:prstGeom prst="rect">
            <a:avLst/>
          </a:prstGeom>
        </p:spPr>
      </p:pic>
      <p:sp>
        <p:nvSpPr>
          <p:cNvPr id="28" name="TextBox 27">
            <a:extLst>
              <a:ext uri="{FF2B5EF4-FFF2-40B4-BE49-F238E27FC236}">
                <a16:creationId xmlns:a16="http://schemas.microsoft.com/office/drawing/2014/main" id="{8C1790CD-62FB-4258-88A4-5DCD3B39DC4F}"/>
              </a:ext>
            </a:extLst>
          </p:cNvPr>
          <p:cNvSpPr txBox="1"/>
          <p:nvPr/>
        </p:nvSpPr>
        <p:spPr>
          <a:xfrm>
            <a:off x="3327675" y="5974071"/>
            <a:ext cx="1597393" cy="830997"/>
          </a:xfrm>
          <a:prstGeom prst="rect">
            <a:avLst/>
          </a:prstGeom>
          <a:noFill/>
        </p:spPr>
        <p:txBody>
          <a:bodyPr wrap="square" rtlCol="0">
            <a:spAutoFit/>
          </a:bodyPr>
          <a:lstStyle/>
          <a:p>
            <a:pPr algn="ctr"/>
            <a:r>
              <a:rPr lang="en-US" sz="2400" dirty="0">
                <a:solidFill>
                  <a:schemeClr val="bg1"/>
                </a:solidFill>
              </a:rPr>
              <a:t>Vehicular Combat</a:t>
            </a:r>
          </a:p>
        </p:txBody>
      </p:sp>
      <p:sp>
        <p:nvSpPr>
          <p:cNvPr id="29" name="TextBox 28">
            <a:extLst>
              <a:ext uri="{FF2B5EF4-FFF2-40B4-BE49-F238E27FC236}">
                <a16:creationId xmlns:a16="http://schemas.microsoft.com/office/drawing/2014/main" id="{C6F36923-3B8A-42AA-A526-40C2E90EE830}"/>
              </a:ext>
            </a:extLst>
          </p:cNvPr>
          <p:cNvSpPr txBox="1"/>
          <p:nvPr/>
        </p:nvSpPr>
        <p:spPr>
          <a:xfrm>
            <a:off x="731011" y="6006920"/>
            <a:ext cx="1597393" cy="461665"/>
          </a:xfrm>
          <a:prstGeom prst="rect">
            <a:avLst/>
          </a:prstGeom>
          <a:noFill/>
        </p:spPr>
        <p:txBody>
          <a:bodyPr wrap="square" rtlCol="0">
            <a:spAutoFit/>
          </a:bodyPr>
          <a:lstStyle/>
          <a:p>
            <a:pPr algn="ctr"/>
            <a:r>
              <a:rPr lang="en-US" sz="2400" dirty="0">
                <a:solidFill>
                  <a:schemeClr val="bg1"/>
                </a:solidFill>
              </a:rPr>
              <a:t>RTS</a:t>
            </a:r>
          </a:p>
        </p:txBody>
      </p:sp>
      <p:sp>
        <p:nvSpPr>
          <p:cNvPr id="30" name="TextBox 29">
            <a:extLst>
              <a:ext uri="{FF2B5EF4-FFF2-40B4-BE49-F238E27FC236}">
                <a16:creationId xmlns:a16="http://schemas.microsoft.com/office/drawing/2014/main" id="{91485CC8-9965-4A47-B884-9E47E6F20A28}"/>
              </a:ext>
            </a:extLst>
          </p:cNvPr>
          <p:cNvSpPr txBox="1"/>
          <p:nvPr/>
        </p:nvSpPr>
        <p:spPr>
          <a:xfrm>
            <a:off x="7841521" y="5977007"/>
            <a:ext cx="1597393" cy="461665"/>
          </a:xfrm>
          <a:prstGeom prst="rect">
            <a:avLst/>
          </a:prstGeom>
          <a:noFill/>
        </p:spPr>
        <p:txBody>
          <a:bodyPr wrap="square" rtlCol="0">
            <a:spAutoFit/>
          </a:bodyPr>
          <a:lstStyle/>
          <a:p>
            <a:pPr algn="ctr"/>
            <a:r>
              <a:rPr lang="en-US" sz="2400" dirty="0">
                <a:solidFill>
                  <a:schemeClr val="bg1"/>
                </a:solidFill>
              </a:rPr>
              <a:t>Sports</a:t>
            </a:r>
          </a:p>
        </p:txBody>
      </p:sp>
      <p:sp>
        <p:nvSpPr>
          <p:cNvPr id="31" name="TextBox 30">
            <a:extLst>
              <a:ext uri="{FF2B5EF4-FFF2-40B4-BE49-F238E27FC236}">
                <a16:creationId xmlns:a16="http://schemas.microsoft.com/office/drawing/2014/main" id="{7433B133-1D23-4494-89DF-BA86CAA8101E}"/>
              </a:ext>
            </a:extLst>
          </p:cNvPr>
          <p:cNvSpPr txBox="1"/>
          <p:nvPr/>
        </p:nvSpPr>
        <p:spPr>
          <a:xfrm>
            <a:off x="9756407" y="4262537"/>
            <a:ext cx="1597393" cy="461665"/>
          </a:xfrm>
          <a:prstGeom prst="rect">
            <a:avLst/>
          </a:prstGeom>
          <a:noFill/>
        </p:spPr>
        <p:txBody>
          <a:bodyPr wrap="square" rtlCol="0">
            <a:spAutoFit/>
          </a:bodyPr>
          <a:lstStyle/>
          <a:p>
            <a:pPr algn="ctr"/>
            <a:r>
              <a:rPr lang="en-US" sz="2400" dirty="0">
                <a:solidFill>
                  <a:schemeClr val="bg1"/>
                </a:solidFill>
              </a:rPr>
              <a:t>Space Sim</a:t>
            </a:r>
          </a:p>
        </p:txBody>
      </p:sp>
      <p:sp>
        <p:nvSpPr>
          <p:cNvPr id="35" name="TextBox 34">
            <a:extLst>
              <a:ext uri="{FF2B5EF4-FFF2-40B4-BE49-F238E27FC236}">
                <a16:creationId xmlns:a16="http://schemas.microsoft.com/office/drawing/2014/main" id="{BF590825-BBCA-4B68-81EA-7570CE1AA149}"/>
              </a:ext>
            </a:extLst>
          </p:cNvPr>
          <p:cNvSpPr txBox="1"/>
          <p:nvPr/>
        </p:nvSpPr>
        <p:spPr>
          <a:xfrm>
            <a:off x="7401503" y="2902137"/>
            <a:ext cx="1597393" cy="1200329"/>
          </a:xfrm>
          <a:prstGeom prst="rect">
            <a:avLst/>
          </a:prstGeom>
          <a:noFill/>
        </p:spPr>
        <p:txBody>
          <a:bodyPr wrap="square" rtlCol="0">
            <a:spAutoFit/>
          </a:bodyPr>
          <a:lstStyle/>
          <a:p>
            <a:pPr algn="ctr"/>
            <a:r>
              <a:rPr lang="en-US" sz="2400" dirty="0">
                <a:solidFill>
                  <a:schemeClr val="bg1"/>
                </a:solidFill>
              </a:rPr>
              <a:t>Strategy and Wargames</a:t>
            </a:r>
          </a:p>
        </p:txBody>
      </p:sp>
    </p:spTree>
    <p:extLst>
      <p:ext uri="{BB962C8B-B14F-4D97-AF65-F5344CB8AC3E}">
        <p14:creationId xmlns:p14="http://schemas.microsoft.com/office/powerpoint/2010/main" val="11621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baseball game&#10;&#10;Description automatically generated">
            <a:extLst>
              <a:ext uri="{FF2B5EF4-FFF2-40B4-BE49-F238E27FC236}">
                <a16:creationId xmlns:a16="http://schemas.microsoft.com/office/drawing/2014/main" id="{BC472B09-20E2-4E21-8EA5-1C4D429FD33E}"/>
              </a:ext>
            </a:extLst>
          </p:cNvPr>
          <p:cNvPicPr>
            <a:picLocks noChangeAspect="1"/>
          </p:cNvPicPr>
          <p:nvPr/>
        </p:nvPicPr>
        <p:blipFill rotWithShape="1">
          <a:blip r:embed="rId3">
            <a:extLst>
              <a:ext uri="{28A0092B-C50C-407E-A947-70E740481C1C}">
                <a14:useLocalDpi xmlns:a14="http://schemas.microsoft.com/office/drawing/2010/main" val="0"/>
              </a:ext>
            </a:extLst>
          </a:blip>
          <a:srcRect b="25000"/>
          <a:stretch/>
        </p:blipFill>
        <p:spPr>
          <a:xfrm>
            <a:off x="20" y="10"/>
            <a:ext cx="12191980" cy="6857990"/>
          </a:xfrm>
          <a:prstGeom prst="rect">
            <a:avLst/>
          </a:prstGeom>
        </p:spPr>
      </p:pic>
    </p:spTree>
    <p:extLst>
      <p:ext uri="{BB962C8B-B14F-4D97-AF65-F5344CB8AC3E}">
        <p14:creationId xmlns:p14="http://schemas.microsoft.com/office/powerpoint/2010/main" val="2569540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8252259" cy="707886"/>
          </a:xfrm>
          <a:prstGeom prst="rect">
            <a:avLst/>
          </a:prstGeom>
          <a:noFill/>
        </p:spPr>
        <p:txBody>
          <a:bodyPr wrap="none" rtlCol="0">
            <a:spAutoFit/>
          </a:bodyPr>
          <a:lstStyle/>
          <a:p>
            <a:r>
              <a:rPr lang="en-US" sz="4000" dirty="0">
                <a:solidFill>
                  <a:schemeClr val="bg1"/>
                </a:solidFill>
              </a:rPr>
              <a:t>Mid-Sized Publicly Owned Publisher(s) </a:t>
            </a:r>
          </a:p>
        </p:txBody>
      </p:sp>
      <p:pic>
        <p:nvPicPr>
          <p:cNvPr id="3" name="Picture 2">
            <a:extLst>
              <a:ext uri="{FF2B5EF4-FFF2-40B4-BE49-F238E27FC236}">
                <a16:creationId xmlns:a16="http://schemas.microsoft.com/office/drawing/2014/main" id="{A395654D-E55E-48EF-9A2A-182095EFCF7F}"/>
              </a:ext>
            </a:extLst>
          </p:cNvPr>
          <p:cNvPicPr>
            <a:picLocks noChangeAspect="1"/>
          </p:cNvPicPr>
          <p:nvPr/>
        </p:nvPicPr>
        <p:blipFill>
          <a:blip r:embed="rId3"/>
          <a:stretch>
            <a:fillRect/>
          </a:stretch>
        </p:blipFill>
        <p:spPr>
          <a:xfrm>
            <a:off x="4692143" y="1418802"/>
            <a:ext cx="2108200" cy="1317625"/>
          </a:xfrm>
          <a:prstGeom prst="rect">
            <a:avLst/>
          </a:prstGeom>
        </p:spPr>
      </p:pic>
      <p:grpSp>
        <p:nvGrpSpPr>
          <p:cNvPr id="43" name="Group 42">
            <a:extLst>
              <a:ext uri="{FF2B5EF4-FFF2-40B4-BE49-F238E27FC236}">
                <a16:creationId xmlns:a16="http://schemas.microsoft.com/office/drawing/2014/main" id="{5ED651FB-33B9-4CA0-8626-7BA087524837}"/>
              </a:ext>
            </a:extLst>
          </p:cNvPr>
          <p:cNvGrpSpPr/>
          <p:nvPr/>
        </p:nvGrpSpPr>
        <p:grpSpPr>
          <a:xfrm>
            <a:off x="2870200" y="1444828"/>
            <a:ext cx="1278468" cy="1239106"/>
            <a:chOff x="3894667" y="2066197"/>
            <a:chExt cx="1430866" cy="1227317"/>
          </a:xfrm>
        </p:grpSpPr>
        <p:sp>
          <p:nvSpPr>
            <p:cNvPr id="4" name="Arrow: Right 3">
              <a:extLst>
                <a:ext uri="{FF2B5EF4-FFF2-40B4-BE49-F238E27FC236}">
                  <a16:creationId xmlns:a16="http://schemas.microsoft.com/office/drawing/2014/main" id="{7F3E435B-39C6-4018-AC36-C808482FEAD1}"/>
                </a:ext>
              </a:extLst>
            </p:cNvPr>
            <p:cNvSpPr/>
            <p:nvPr/>
          </p:nvSpPr>
          <p:spPr>
            <a:xfrm>
              <a:off x="3894667" y="2785533"/>
              <a:ext cx="1430866" cy="507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0AB0617-0A10-44D1-A9C1-BCB385610ACE}"/>
                </a:ext>
              </a:extLst>
            </p:cNvPr>
            <p:cNvSpPr txBox="1"/>
            <p:nvPr/>
          </p:nvSpPr>
          <p:spPr>
            <a:xfrm>
              <a:off x="4220633" y="2066197"/>
              <a:ext cx="956733" cy="923330"/>
            </a:xfrm>
            <a:prstGeom prst="rect">
              <a:avLst/>
            </a:prstGeom>
            <a:noFill/>
          </p:spPr>
          <p:txBody>
            <a:bodyPr wrap="square" rtlCol="0">
              <a:spAutoFit/>
            </a:bodyPr>
            <a:lstStyle/>
            <a:p>
              <a:r>
                <a:rPr lang="en-US" sz="5400" b="1" dirty="0">
                  <a:solidFill>
                    <a:schemeClr val="accent6"/>
                  </a:solidFill>
                  <a:latin typeface="Arial Black" panose="020B0A04020102020204" pitchFamily="34" charset="0"/>
                </a:rPr>
                <a:t>$</a:t>
              </a:r>
            </a:p>
          </p:txBody>
        </p:sp>
      </p:grpSp>
      <p:pic>
        <p:nvPicPr>
          <p:cNvPr id="2050" name="Picture 2" descr="Image result for mindscape">
            <a:extLst>
              <a:ext uri="{FF2B5EF4-FFF2-40B4-BE49-F238E27FC236}">
                <a16:creationId xmlns:a16="http://schemas.microsoft.com/office/drawing/2014/main" id="{F5ED82A1-C138-4335-AD47-D1CD10D6B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8653" y="1406102"/>
            <a:ext cx="2358629" cy="132672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D28E3C8F-8B09-418C-85A6-F12AA6B88AEA}"/>
              </a:ext>
            </a:extLst>
          </p:cNvPr>
          <p:cNvGrpSpPr/>
          <p:nvPr/>
        </p:nvGrpSpPr>
        <p:grpSpPr>
          <a:xfrm>
            <a:off x="7372849" y="1406102"/>
            <a:ext cx="1278468" cy="1239106"/>
            <a:chOff x="3894667" y="2066197"/>
            <a:chExt cx="1430866" cy="1227317"/>
          </a:xfrm>
        </p:grpSpPr>
        <p:sp>
          <p:nvSpPr>
            <p:cNvPr id="46" name="Arrow: Right 45">
              <a:extLst>
                <a:ext uri="{FF2B5EF4-FFF2-40B4-BE49-F238E27FC236}">
                  <a16:creationId xmlns:a16="http://schemas.microsoft.com/office/drawing/2014/main" id="{4F39366C-3F39-455C-AC20-4AD72972FA33}"/>
                </a:ext>
              </a:extLst>
            </p:cNvPr>
            <p:cNvSpPr/>
            <p:nvPr/>
          </p:nvSpPr>
          <p:spPr>
            <a:xfrm>
              <a:off x="3894667" y="2785533"/>
              <a:ext cx="1430866" cy="507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A09C00D-ADE1-4F28-B760-18CB5779BEC3}"/>
                </a:ext>
              </a:extLst>
            </p:cNvPr>
            <p:cNvSpPr txBox="1"/>
            <p:nvPr/>
          </p:nvSpPr>
          <p:spPr>
            <a:xfrm>
              <a:off x="4220633" y="2066197"/>
              <a:ext cx="956733" cy="923330"/>
            </a:xfrm>
            <a:prstGeom prst="rect">
              <a:avLst/>
            </a:prstGeom>
            <a:noFill/>
          </p:spPr>
          <p:txBody>
            <a:bodyPr wrap="square" rtlCol="0">
              <a:spAutoFit/>
            </a:bodyPr>
            <a:lstStyle/>
            <a:p>
              <a:r>
                <a:rPr lang="en-US" sz="5400" b="1" dirty="0">
                  <a:solidFill>
                    <a:schemeClr val="accent6"/>
                  </a:solidFill>
                  <a:latin typeface="Arial Black" panose="020B0A04020102020204" pitchFamily="34" charset="0"/>
                </a:rPr>
                <a:t>$</a:t>
              </a:r>
            </a:p>
          </p:txBody>
        </p:sp>
      </p:grpSp>
      <p:pic>
        <p:nvPicPr>
          <p:cNvPr id="48" name="Picture 47">
            <a:extLst>
              <a:ext uri="{FF2B5EF4-FFF2-40B4-BE49-F238E27FC236}">
                <a16:creationId xmlns:a16="http://schemas.microsoft.com/office/drawing/2014/main" id="{09E7F2EA-D7F6-493E-A3D7-2A8DA6EC3190}"/>
              </a:ext>
            </a:extLst>
          </p:cNvPr>
          <p:cNvPicPr>
            <a:picLocks noChangeAspect="1"/>
          </p:cNvPicPr>
          <p:nvPr/>
        </p:nvPicPr>
        <p:blipFill rotWithShape="1">
          <a:blip r:embed="rId5"/>
          <a:srcRect b="21153"/>
          <a:stretch/>
        </p:blipFill>
        <p:spPr>
          <a:xfrm>
            <a:off x="249569" y="1509939"/>
            <a:ext cx="2070909" cy="1222892"/>
          </a:xfrm>
          <a:prstGeom prst="rect">
            <a:avLst/>
          </a:prstGeom>
        </p:spPr>
      </p:pic>
      <p:grpSp>
        <p:nvGrpSpPr>
          <p:cNvPr id="6" name="Group 5">
            <a:extLst>
              <a:ext uri="{FF2B5EF4-FFF2-40B4-BE49-F238E27FC236}">
                <a16:creationId xmlns:a16="http://schemas.microsoft.com/office/drawing/2014/main" id="{191E7BF0-9FC8-4B0E-A1FE-0AA3A74CA719}"/>
              </a:ext>
            </a:extLst>
          </p:cNvPr>
          <p:cNvGrpSpPr/>
          <p:nvPr/>
        </p:nvGrpSpPr>
        <p:grpSpPr>
          <a:xfrm>
            <a:off x="4194787" y="4112968"/>
            <a:ext cx="3768113" cy="1338930"/>
            <a:chOff x="4207487" y="4112968"/>
            <a:chExt cx="3703463" cy="1247374"/>
          </a:xfrm>
        </p:grpSpPr>
        <p:pic>
          <p:nvPicPr>
            <p:cNvPr id="42" name="Picture 41">
              <a:extLst>
                <a:ext uri="{FF2B5EF4-FFF2-40B4-BE49-F238E27FC236}">
                  <a16:creationId xmlns:a16="http://schemas.microsoft.com/office/drawing/2014/main" id="{8F9DDD46-BA01-4804-B32A-3D63EE6DE03F}"/>
                </a:ext>
              </a:extLst>
            </p:cNvPr>
            <p:cNvPicPr>
              <a:picLocks noChangeAspect="1"/>
            </p:cNvPicPr>
            <p:nvPr/>
          </p:nvPicPr>
          <p:blipFill>
            <a:blip r:embed="rId6"/>
            <a:stretch>
              <a:fillRect/>
            </a:stretch>
          </p:blipFill>
          <p:spPr>
            <a:xfrm>
              <a:off x="4207487" y="4112968"/>
              <a:ext cx="2094647" cy="1242824"/>
            </a:xfrm>
            <a:prstGeom prst="rect">
              <a:avLst/>
            </a:prstGeom>
          </p:spPr>
        </p:pic>
        <p:grpSp>
          <p:nvGrpSpPr>
            <p:cNvPr id="51" name="Group 50">
              <a:extLst>
                <a:ext uri="{FF2B5EF4-FFF2-40B4-BE49-F238E27FC236}">
                  <a16:creationId xmlns:a16="http://schemas.microsoft.com/office/drawing/2014/main" id="{618A2638-5A22-4150-84D7-B0FBFD89F156}"/>
                </a:ext>
              </a:extLst>
            </p:cNvPr>
            <p:cNvGrpSpPr/>
            <p:nvPr/>
          </p:nvGrpSpPr>
          <p:grpSpPr>
            <a:xfrm flipH="1">
              <a:off x="6632483" y="4149427"/>
              <a:ext cx="1278467" cy="1210915"/>
              <a:chOff x="3894667" y="2082929"/>
              <a:chExt cx="1430866" cy="1210585"/>
            </a:xfrm>
          </p:grpSpPr>
          <p:sp>
            <p:nvSpPr>
              <p:cNvPr id="52" name="Arrow: Right 51">
                <a:extLst>
                  <a:ext uri="{FF2B5EF4-FFF2-40B4-BE49-F238E27FC236}">
                    <a16:creationId xmlns:a16="http://schemas.microsoft.com/office/drawing/2014/main" id="{E9DE8DE3-D352-4F7B-94C4-4B222F96AA0B}"/>
                  </a:ext>
                </a:extLst>
              </p:cNvPr>
              <p:cNvSpPr/>
              <p:nvPr/>
            </p:nvSpPr>
            <p:spPr>
              <a:xfrm>
                <a:off x="3894667" y="2785533"/>
                <a:ext cx="1430866" cy="507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D6237F1B-5B51-44C2-9481-D9138C229AFC}"/>
                  </a:ext>
                </a:extLst>
              </p:cNvPr>
              <p:cNvSpPr txBox="1"/>
              <p:nvPr/>
            </p:nvSpPr>
            <p:spPr>
              <a:xfrm>
                <a:off x="4019834" y="2082929"/>
                <a:ext cx="956733" cy="923330"/>
              </a:xfrm>
              <a:prstGeom prst="rect">
                <a:avLst/>
              </a:prstGeom>
              <a:noFill/>
            </p:spPr>
            <p:txBody>
              <a:bodyPr wrap="square" rtlCol="0">
                <a:spAutoFit/>
              </a:bodyPr>
              <a:lstStyle/>
              <a:p>
                <a:r>
                  <a:rPr lang="en-US" sz="5400" b="1" dirty="0">
                    <a:solidFill>
                      <a:schemeClr val="accent6"/>
                    </a:solidFill>
                    <a:latin typeface="Arial Black" panose="020B0A04020102020204" pitchFamily="34" charset="0"/>
                  </a:rPr>
                  <a:t>$</a:t>
                </a:r>
              </a:p>
            </p:txBody>
          </p:sp>
        </p:grpSp>
      </p:grpSp>
      <p:grpSp>
        <p:nvGrpSpPr>
          <p:cNvPr id="8" name="Group 7">
            <a:extLst>
              <a:ext uri="{FF2B5EF4-FFF2-40B4-BE49-F238E27FC236}">
                <a16:creationId xmlns:a16="http://schemas.microsoft.com/office/drawing/2014/main" id="{A5BB59B6-969B-4799-9630-56416627B15A}"/>
              </a:ext>
            </a:extLst>
          </p:cNvPr>
          <p:cNvGrpSpPr/>
          <p:nvPr/>
        </p:nvGrpSpPr>
        <p:grpSpPr>
          <a:xfrm>
            <a:off x="641870" y="3840780"/>
            <a:ext cx="3183467" cy="2040144"/>
            <a:chOff x="641870" y="3840305"/>
            <a:chExt cx="3183467" cy="2040619"/>
          </a:xfrm>
        </p:grpSpPr>
        <p:grpSp>
          <p:nvGrpSpPr>
            <p:cNvPr id="54" name="Group 53">
              <a:extLst>
                <a:ext uri="{FF2B5EF4-FFF2-40B4-BE49-F238E27FC236}">
                  <a16:creationId xmlns:a16="http://schemas.microsoft.com/office/drawing/2014/main" id="{04194D69-697E-4AB5-9E7D-37FEC481A8DA}"/>
                </a:ext>
              </a:extLst>
            </p:cNvPr>
            <p:cNvGrpSpPr/>
            <p:nvPr/>
          </p:nvGrpSpPr>
          <p:grpSpPr>
            <a:xfrm flipH="1">
              <a:off x="2546870" y="4112967"/>
              <a:ext cx="1278467" cy="1217973"/>
              <a:chOff x="3894667" y="2075873"/>
              <a:chExt cx="1430866" cy="1217641"/>
            </a:xfrm>
          </p:grpSpPr>
          <p:sp>
            <p:nvSpPr>
              <p:cNvPr id="55" name="Arrow: Right 54">
                <a:extLst>
                  <a:ext uri="{FF2B5EF4-FFF2-40B4-BE49-F238E27FC236}">
                    <a16:creationId xmlns:a16="http://schemas.microsoft.com/office/drawing/2014/main" id="{B8B96E4B-06F5-45AA-8EB4-12C4B9257DAB}"/>
                  </a:ext>
                </a:extLst>
              </p:cNvPr>
              <p:cNvSpPr/>
              <p:nvPr/>
            </p:nvSpPr>
            <p:spPr>
              <a:xfrm>
                <a:off x="3894667" y="2785533"/>
                <a:ext cx="1430866" cy="507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0E870DEC-B996-4065-92B1-A6B99AEC5129}"/>
                  </a:ext>
                </a:extLst>
              </p:cNvPr>
              <p:cNvSpPr txBox="1"/>
              <p:nvPr/>
            </p:nvSpPr>
            <p:spPr>
              <a:xfrm>
                <a:off x="4006928" y="2075873"/>
                <a:ext cx="956733" cy="923330"/>
              </a:xfrm>
              <a:prstGeom prst="rect">
                <a:avLst/>
              </a:prstGeom>
              <a:noFill/>
            </p:spPr>
            <p:txBody>
              <a:bodyPr wrap="square" rtlCol="0">
                <a:spAutoFit/>
              </a:bodyPr>
              <a:lstStyle/>
              <a:p>
                <a:r>
                  <a:rPr lang="en-US" sz="5400" b="1" dirty="0">
                    <a:solidFill>
                      <a:schemeClr val="accent6"/>
                    </a:solidFill>
                    <a:latin typeface="Arial Black" panose="020B0A04020102020204" pitchFamily="34" charset="0"/>
                  </a:rPr>
                  <a:t>$</a:t>
                </a:r>
              </a:p>
            </p:txBody>
          </p:sp>
        </p:grpSp>
        <p:pic>
          <p:nvPicPr>
            <p:cNvPr id="50" name="Picture 49">
              <a:extLst>
                <a:ext uri="{FF2B5EF4-FFF2-40B4-BE49-F238E27FC236}">
                  <a16:creationId xmlns:a16="http://schemas.microsoft.com/office/drawing/2014/main" id="{DA99C358-DFF7-437E-BAF9-1A67F5D2345C}"/>
                </a:ext>
              </a:extLst>
            </p:cNvPr>
            <p:cNvPicPr>
              <a:picLocks noChangeAspect="1"/>
            </p:cNvPicPr>
            <p:nvPr/>
          </p:nvPicPr>
          <p:blipFill>
            <a:blip r:embed="rId7"/>
            <a:stretch>
              <a:fillRect/>
            </a:stretch>
          </p:blipFill>
          <p:spPr>
            <a:xfrm>
              <a:off x="641870" y="3840305"/>
              <a:ext cx="1522850" cy="2040619"/>
            </a:xfrm>
            <a:prstGeom prst="rect">
              <a:avLst/>
            </a:prstGeom>
          </p:spPr>
        </p:pic>
      </p:grpSp>
      <p:grpSp>
        <p:nvGrpSpPr>
          <p:cNvPr id="9" name="Group 8">
            <a:extLst>
              <a:ext uri="{FF2B5EF4-FFF2-40B4-BE49-F238E27FC236}">
                <a16:creationId xmlns:a16="http://schemas.microsoft.com/office/drawing/2014/main" id="{8F1FEEE0-BC39-45D4-90E0-5A9E5985B617}"/>
              </a:ext>
            </a:extLst>
          </p:cNvPr>
          <p:cNvGrpSpPr/>
          <p:nvPr/>
        </p:nvGrpSpPr>
        <p:grpSpPr>
          <a:xfrm>
            <a:off x="8289512" y="2947807"/>
            <a:ext cx="3340100" cy="2460604"/>
            <a:chOff x="8289512" y="2947807"/>
            <a:chExt cx="3340100" cy="2460604"/>
          </a:xfrm>
        </p:grpSpPr>
        <p:grpSp>
          <p:nvGrpSpPr>
            <p:cNvPr id="5" name="Group 4">
              <a:extLst>
                <a:ext uri="{FF2B5EF4-FFF2-40B4-BE49-F238E27FC236}">
                  <a16:creationId xmlns:a16="http://schemas.microsoft.com/office/drawing/2014/main" id="{CD2B9C72-80E5-4AC1-BFE0-D5200350110B}"/>
                </a:ext>
              </a:extLst>
            </p:cNvPr>
            <p:cNvGrpSpPr/>
            <p:nvPr/>
          </p:nvGrpSpPr>
          <p:grpSpPr>
            <a:xfrm>
              <a:off x="8289512" y="3161947"/>
              <a:ext cx="3340100" cy="2246464"/>
              <a:chOff x="8289512" y="3161947"/>
              <a:chExt cx="3340100" cy="2246464"/>
            </a:xfrm>
          </p:grpSpPr>
          <p:sp>
            <p:nvSpPr>
              <p:cNvPr id="49" name="Rectangle 48">
                <a:extLst>
                  <a:ext uri="{FF2B5EF4-FFF2-40B4-BE49-F238E27FC236}">
                    <a16:creationId xmlns:a16="http://schemas.microsoft.com/office/drawing/2014/main" id="{EBABAC1D-582F-446D-BBCD-2BB8673FB59F}"/>
                  </a:ext>
                </a:extLst>
              </p:cNvPr>
              <p:cNvSpPr/>
              <p:nvPr/>
            </p:nvSpPr>
            <p:spPr>
              <a:xfrm>
                <a:off x="8289512" y="4367019"/>
                <a:ext cx="3340100" cy="104139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2052" name="Picture 4">
                <a:extLst>
                  <a:ext uri="{FF2B5EF4-FFF2-40B4-BE49-F238E27FC236}">
                    <a16:creationId xmlns:a16="http://schemas.microsoft.com/office/drawing/2014/main" id="{4E850E22-F0B2-4757-801B-3B64197FD5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9512" y="4386332"/>
                <a:ext cx="3330988" cy="1002766"/>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0A054978-93C4-431A-9405-3A3E3B8E304D}"/>
                  </a:ext>
                </a:extLst>
              </p:cNvPr>
              <p:cNvSpPr txBox="1"/>
              <p:nvPr/>
            </p:nvSpPr>
            <p:spPr>
              <a:xfrm flipH="1">
                <a:off x="9527588" y="3161947"/>
                <a:ext cx="657811" cy="923582"/>
              </a:xfrm>
              <a:prstGeom prst="rect">
                <a:avLst/>
              </a:prstGeom>
              <a:noFill/>
            </p:spPr>
            <p:txBody>
              <a:bodyPr wrap="square" rtlCol="0">
                <a:spAutoFit/>
              </a:bodyPr>
              <a:lstStyle/>
              <a:p>
                <a:r>
                  <a:rPr lang="en-US" sz="5400" b="1" dirty="0">
                    <a:solidFill>
                      <a:schemeClr val="accent6"/>
                    </a:solidFill>
                    <a:latin typeface="Arial Black" panose="020B0A04020102020204" pitchFamily="34" charset="0"/>
                  </a:rPr>
                  <a:t>$</a:t>
                </a:r>
              </a:p>
            </p:txBody>
          </p:sp>
        </p:grpSp>
        <p:sp>
          <p:nvSpPr>
            <p:cNvPr id="61" name="Arrow: Right 60">
              <a:extLst>
                <a:ext uri="{FF2B5EF4-FFF2-40B4-BE49-F238E27FC236}">
                  <a16:creationId xmlns:a16="http://schemas.microsoft.com/office/drawing/2014/main" id="{8B5B946D-11DE-46EA-A030-BD1BE7D24270}"/>
                </a:ext>
              </a:extLst>
            </p:cNvPr>
            <p:cNvSpPr/>
            <p:nvPr/>
          </p:nvSpPr>
          <p:spPr>
            <a:xfrm rot="16200000" flipH="1">
              <a:off x="9661456" y="3332981"/>
              <a:ext cx="1278467" cy="50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3" name="Picture 62" descr="A picture containing oven, dark, table, sun&#10;&#10;Description automatically generated">
            <a:extLst>
              <a:ext uri="{FF2B5EF4-FFF2-40B4-BE49-F238E27FC236}">
                <a16:creationId xmlns:a16="http://schemas.microsoft.com/office/drawing/2014/main" id="{18874DEA-A739-4E94-9FB7-7DCB61F5F5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436" y="4173288"/>
            <a:ext cx="1543284" cy="1707636"/>
          </a:xfrm>
          <a:prstGeom prst="rect">
            <a:avLst/>
          </a:prstGeom>
        </p:spPr>
      </p:pic>
    </p:spTree>
    <p:extLst>
      <p:ext uri="{BB962C8B-B14F-4D97-AF65-F5344CB8AC3E}">
        <p14:creationId xmlns:p14="http://schemas.microsoft.com/office/powerpoint/2010/main" val="13541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9749464" cy="707886"/>
          </a:xfrm>
          <a:prstGeom prst="rect">
            <a:avLst/>
          </a:prstGeom>
          <a:noFill/>
        </p:spPr>
        <p:txBody>
          <a:bodyPr wrap="none" rtlCol="0">
            <a:spAutoFit/>
          </a:bodyPr>
          <a:lstStyle/>
          <a:p>
            <a:r>
              <a:rPr lang="en-US" sz="4000" dirty="0">
                <a:solidFill>
                  <a:schemeClr val="bg1"/>
                </a:solidFill>
              </a:rPr>
              <a:t>Mid-Sized Publicly Owned Publisher: G, B &amp; U </a:t>
            </a:r>
          </a:p>
        </p:txBody>
      </p:sp>
      <p:sp>
        <p:nvSpPr>
          <p:cNvPr id="16" name="TextBox 15">
            <a:extLst>
              <a:ext uri="{FF2B5EF4-FFF2-40B4-BE49-F238E27FC236}">
                <a16:creationId xmlns:a16="http://schemas.microsoft.com/office/drawing/2014/main" id="{5AF708CF-E7BD-4184-9898-4A30F4FEE81A}"/>
              </a:ext>
            </a:extLst>
          </p:cNvPr>
          <p:cNvSpPr txBox="1"/>
          <p:nvPr/>
        </p:nvSpPr>
        <p:spPr>
          <a:xfrm>
            <a:off x="365760" y="1098376"/>
            <a:ext cx="7390356" cy="5139869"/>
          </a:xfrm>
          <a:prstGeom prst="rect">
            <a:avLst/>
          </a:prstGeom>
          <a:noFill/>
        </p:spPr>
        <p:txBody>
          <a:bodyPr wrap="square" rtlCol="0">
            <a:spAutoFit/>
          </a:bodyPr>
          <a:lstStyle/>
          <a:p>
            <a:r>
              <a:rPr lang="en-US" sz="2800" dirty="0">
                <a:solidFill>
                  <a:schemeClr val="bg1"/>
                </a:solidFill>
              </a:rPr>
              <a:t>Good: </a:t>
            </a:r>
          </a:p>
          <a:p>
            <a:pPr marL="342900" indent="-342900">
              <a:buFont typeface="Arial" panose="020B0604020202020204" pitchFamily="34" charset="0"/>
              <a:buChar char="•"/>
            </a:pPr>
            <a:r>
              <a:rPr lang="en-US" sz="2400" dirty="0">
                <a:solidFill>
                  <a:schemeClr val="bg1"/>
                </a:solidFill>
              </a:rPr>
              <a:t>Career Development </a:t>
            </a:r>
          </a:p>
          <a:p>
            <a:pPr marL="342900" indent="-342900">
              <a:buFont typeface="Arial" panose="020B0604020202020204" pitchFamily="34" charset="0"/>
              <a:buChar char="•"/>
            </a:pPr>
            <a:r>
              <a:rPr lang="en-US" sz="2400" dirty="0">
                <a:solidFill>
                  <a:schemeClr val="bg1"/>
                </a:solidFill>
              </a:rPr>
              <a:t>Publicly owned - more money!</a:t>
            </a:r>
            <a:endParaRPr lang="en-US" sz="2000" dirty="0">
              <a:solidFill>
                <a:schemeClr val="bg1"/>
              </a:solidFill>
            </a:endParaRPr>
          </a:p>
          <a:p>
            <a:pPr marL="800100" lvl="1" indent="-342900">
              <a:buFont typeface="Arial" panose="020B0604020202020204" pitchFamily="34" charset="0"/>
              <a:buChar char="•"/>
            </a:pPr>
            <a:r>
              <a:rPr lang="en-US" sz="2000" dirty="0">
                <a:solidFill>
                  <a:schemeClr val="bg1"/>
                </a:solidFill>
              </a:rPr>
              <a:t>Games managed and produced as part of genres</a:t>
            </a:r>
          </a:p>
          <a:p>
            <a:pPr marL="1257300" lvl="2" indent="-342900">
              <a:buFont typeface="Arial" panose="020B0604020202020204" pitchFamily="34" charset="0"/>
              <a:buChar char="•"/>
            </a:pPr>
            <a:r>
              <a:rPr lang="en-US" sz="2000" dirty="0">
                <a:solidFill>
                  <a:schemeClr val="bg1"/>
                </a:solidFill>
              </a:rPr>
              <a:t>Investment in teams </a:t>
            </a:r>
          </a:p>
          <a:p>
            <a:pPr marL="800100" lvl="1" indent="-342900">
              <a:buFont typeface="Arial" panose="020B0604020202020204" pitchFamily="34" charset="0"/>
              <a:buChar char="•"/>
            </a:pPr>
            <a:r>
              <a:rPr lang="en-US" sz="2000" dirty="0">
                <a:solidFill>
                  <a:schemeClr val="bg1"/>
                </a:solidFill>
              </a:rPr>
              <a:t>Games marketed at a higher level  </a:t>
            </a:r>
            <a:endParaRPr lang="en-US" sz="600" dirty="0">
              <a:solidFill>
                <a:schemeClr val="bg1"/>
              </a:solidFill>
              <a:highlight>
                <a:srgbClr val="FFFF00"/>
              </a:highlight>
            </a:endParaRPr>
          </a:p>
          <a:p>
            <a:pPr lvl="0"/>
            <a:r>
              <a:rPr lang="en-US" sz="2800" dirty="0">
                <a:solidFill>
                  <a:schemeClr val="bg1"/>
                </a:solidFill>
              </a:rPr>
              <a:t>Bad: </a:t>
            </a:r>
          </a:p>
          <a:p>
            <a:pPr marL="342900" lvl="0" indent="-342900">
              <a:buFont typeface="Arial" panose="020B0604020202020204" pitchFamily="34" charset="0"/>
              <a:buChar char="•"/>
            </a:pPr>
            <a:r>
              <a:rPr lang="en-US" sz="2400" dirty="0">
                <a:solidFill>
                  <a:schemeClr val="bg1"/>
                </a:solidFill>
              </a:rPr>
              <a:t>New management means new methods</a:t>
            </a:r>
            <a:endParaRPr lang="en-US" sz="2200" dirty="0">
              <a:solidFill>
                <a:schemeClr val="bg1"/>
              </a:solidFill>
            </a:endParaRPr>
          </a:p>
          <a:p>
            <a:pPr marL="800100" lvl="1" indent="-342900">
              <a:buFont typeface="Arial" panose="020B0604020202020204" pitchFamily="34" charset="0"/>
              <a:buChar char="•"/>
            </a:pPr>
            <a:r>
              <a:rPr lang="en-US" sz="2000" dirty="0">
                <a:solidFill>
                  <a:schemeClr val="bg1"/>
                </a:solidFill>
              </a:rPr>
              <a:t>Usually just more work as you prove yourself</a:t>
            </a:r>
          </a:p>
          <a:p>
            <a:pPr marL="342900" indent="-342900">
              <a:buFont typeface="Arial" panose="020B0604020202020204" pitchFamily="34" charset="0"/>
              <a:buChar char="•"/>
            </a:pPr>
            <a:r>
              <a:rPr lang="en-US" sz="2400" dirty="0">
                <a:solidFill>
                  <a:schemeClr val="bg1"/>
                </a:solidFill>
              </a:rPr>
              <a:t>It was no longer a community(too big), it was a job </a:t>
            </a:r>
          </a:p>
          <a:p>
            <a:pPr marL="800100" lvl="1" indent="-342900">
              <a:buFont typeface="Arial" panose="020B0604020202020204" pitchFamily="34" charset="0"/>
              <a:buChar char="•"/>
            </a:pPr>
            <a:r>
              <a:rPr lang="en-US" sz="2000" dirty="0">
                <a:solidFill>
                  <a:schemeClr val="bg1"/>
                </a:solidFill>
              </a:rPr>
              <a:t>Becomes spreadsheet driven, employees become numbers</a:t>
            </a: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Publicly traded meant being under a microscope</a:t>
            </a:r>
            <a:r>
              <a:rPr lang="en-US" sz="2000" dirty="0">
                <a:solidFill>
                  <a:schemeClr val="bg1"/>
                </a:solidFill>
              </a:rPr>
              <a:t> </a:t>
            </a:r>
            <a:endParaRPr lang="en-US" sz="500" dirty="0">
              <a:solidFill>
                <a:schemeClr val="bg1"/>
              </a:solidFill>
            </a:endParaRPr>
          </a:p>
          <a:p>
            <a:pPr lvl="0"/>
            <a:r>
              <a:rPr lang="en-US" sz="2800" dirty="0">
                <a:solidFill>
                  <a:schemeClr val="bg1"/>
                </a:solidFill>
              </a:rPr>
              <a:t>Ugly: </a:t>
            </a:r>
          </a:p>
          <a:p>
            <a:pPr marL="342900" lvl="0" indent="-342900">
              <a:buFont typeface="Arial" panose="020B0604020202020204" pitchFamily="34" charset="0"/>
              <a:buChar char="•"/>
            </a:pPr>
            <a:r>
              <a:rPr lang="en-US" sz="2400" dirty="0">
                <a:solidFill>
                  <a:schemeClr val="bg1"/>
                </a:solidFill>
              </a:rPr>
              <a:t>More people mean more politics</a:t>
            </a:r>
            <a:endParaRPr lang="en-US" sz="2400" dirty="0">
              <a:solidFill>
                <a:prstClr val="white"/>
              </a:solidFill>
              <a:latin typeface="Calibri" panose="020F0502020204030204"/>
            </a:endParaRPr>
          </a:p>
        </p:txBody>
      </p:sp>
      <p:pic>
        <p:nvPicPr>
          <p:cNvPr id="3" name="Picture 2">
            <a:extLst>
              <a:ext uri="{FF2B5EF4-FFF2-40B4-BE49-F238E27FC236}">
                <a16:creationId xmlns:a16="http://schemas.microsoft.com/office/drawing/2014/main" id="{F5C660B2-E69E-4376-8DB3-19DD44243728}"/>
              </a:ext>
            </a:extLst>
          </p:cNvPr>
          <p:cNvPicPr>
            <a:picLocks noChangeAspect="1"/>
          </p:cNvPicPr>
          <p:nvPr/>
        </p:nvPicPr>
        <p:blipFill>
          <a:blip r:embed="rId3"/>
          <a:stretch>
            <a:fillRect/>
          </a:stretch>
        </p:blipFill>
        <p:spPr>
          <a:xfrm>
            <a:off x="8889412" y="4077656"/>
            <a:ext cx="1431595" cy="1918338"/>
          </a:xfrm>
          <a:prstGeom prst="rect">
            <a:avLst/>
          </a:prstGeom>
        </p:spPr>
      </p:pic>
      <p:pic>
        <p:nvPicPr>
          <p:cNvPr id="4" name="Picture 3">
            <a:extLst>
              <a:ext uri="{FF2B5EF4-FFF2-40B4-BE49-F238E27FC236}">
                <a16:creationId xmlns:a16="http://schemas.microsoft.com/office/drawing/2014/main" id="{BBCF4114-439F-49C2-A2DD-9C3B3C8659AE}"/>
              </a:ext>
            </a:extLst>
          </p:cNvPr>
          <p:cNvPicPr>
            <a:picLocks noChangeAspect="1"/>
          </p:cNvPicPr>
          <p:nvPr/>
        </p:nvPicPr>
        <p:blipFill>
          <a:blip r:embed="rId4"/>
          <a:stretch>
            <a:fillRect/>
          </a:stretch>
        </p:blipFill>
        <p:spPr>
          <a:xfrm>
            <a:off x="7390356" y="1408115"/>
            <a:ext cx="2109399" cy="1316850"/>
          </a:xfrm>
          <a:prstGeom prst="rect">
            <a:avLst/>
          </a:prstGeom>
        </p:spPr>
      </p:pic>
      <p:pic>
        <p:nvPicPr>
          <p:cNvPr id="5" name="Picture 4">
            <a:extLst>
              <a:ext uri="{FF2B5EF4-FFF2-40B4-BE49-F238E27FC236}">
                <a16:creationId xmlns:a16="http://schemas.microsoft.com/office/drawing/2014/main" id="{A487606D-CCF8-4B06-A04B-901E0A729F8B}"/>
              </a:ext>
            </a:extLst>
          </p:cNvPr>
          <p:cNvPicPr>
            <a:picLocks noChangeAspect="1"/>
          </p:cNvPicPr>
          <p:nvPr/>
        </p:nvPicPr>
        <p:blipFill>
          <a:blip r:embed="rId5"/>
          <a:stretch>
            <a:fillRect/>
          </a:stretch>
        </p:blipFill>
        <p:spPr>
          <a:xfrm>
            <a:off x="9729622" y="1402019"/>
            <a:ext cx="2346578" cy="1315782"/>
          </a:xfrm>
          <a:prstGeom prst="rect">
            <a:avLst/>
          </a:prstGeom>
        </p:spPr>
      </p:pic>
      <p:pic>
        <p:nvPicPr>
          <p:cNvPr id="6" name="Picture 5">
            <a:extLst>
              <a:ext uri="{FF2B5EF4-FFF2-40B4-BE49-F238E27FC236}">
                <a16:creationId xmlns:a16="http://schemas.microsoft.com/office/drawing/2014/main" id="{95620A37-8ABE-4087-B9B6-5E1D08B7A78D}"/>
              </a:ext>
            </a:extLst>
          </p:cNvPr>
          <p:cNvPicPr>
            <a:picLocks noChangeAspect="1"/>
          </p:cNvPicPr>
          <p:nvPr/>
        </p:nvPicPr>
        <p:blipFill>
          <a:blip r:embed="rId6"/>
          <a:stretch>
            <a:fillRect/>
          </a:stretch>
        </p:blipFill>
        <p:spPr>
          <a:xfrm>
            <a:off x="7390357" y="2842705"/>
            <a:ext cx="1893344" cy="1184693"/>
          </a:xfrm>
          <a:prstGeom prst="rect">
            <a:avLst/>
          </a:prstGeom>
        </p:spPr>
      </p:pic>
      <p:grpSp>
        <p:nvGrpSpPr>
          <p:cNvPr id="17" name="Group 16">
            <a:extLst>
              <a:ext uri="{FF2B5EF4-FFF2-40B4-BE49-F238E27FC236}">
                <a16:creationId xmlns:a16="http://schemas.microsoft.com/office/drawing/2014/main" id="{5E79B59A-5BF7-43A8-91AB-E949C4815EBF}"/>
              </a:ext>
            </a:extLst>
          </p:cNvPr>
          <p:cNvGrpSpPr>
            <a:grpSpLocks noChangeAspect="1"/>
          </p:cNvGrpSpPr>
          <p:nvPr/>
        </p:nvGrpSpPr>
        <p:grpSpPr>
          <a:xfrm>
            <a:off x="9729622" y="2861975"/>
            <a:ext cx="2346578" cy="731627"/>
            <a:chOff x="8289512" y="4367019"/>
            <a:chExt cx="3340100" cy="1041392"/>
          </a:xfrm>
        </p:grpSpPr>
        <p:sp>
          <p:nvSpPr>
            <p:cNvPr id="19" name="Rectangle 18">
              <a:extLst>
                <a:ext uri="{FF2B5EF4-FFF2-40B4-BE49-F238E27FC236}">
                  <a16:creationId xmlns:a16="http://schemas.microsoft.com/office/drawing/2014/main" id="{4106AC1F-47E0-4128-82F0-DBF66952281B}"/>
                </a:ext>
              </a:extLst>
            </p:cNvPr>
            <p:cNvSpPr/>
            <p:nvPr/>
          </p:nvSpPr>
          <p:spPr>
            <a:xfrm>
              <a:off x="8289512" y="4367019"/>
              <a:ext cx="3340100" cy="104139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pic>
          <p:nvPicPr>
            <p:cNvPr id="20" name="Picture 4">
              <a:extLst>
                <a:ext uri="{FF2B5EF4-FFF2-40B4-BE49-F238E27FC236}">
                  <a16:creationId xmlns:a16="http://schemas.microsoft.com/office/drawing/2014/main" id="{B197B286-9A6E-4110-ABAC-4ED08D142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9512" y="4386332"/>
              <a:ext cx="3330988" cy="10027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913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6611297" cy="707886"/>
          </a:xfrm>
          <a:prstGeom prst="rect">
            <a:avLst/>
          </a:prstGeom>
          <a:noFill/>
        </p:spPr>
        <p:txBody>
          <a:bodyPr wrap="none" rtlCol="0">
            <a:spAutoFit/>
          </a:bodyPr>
          <a:lstStyle/>
          <a:p>
            <a:r>
              <a:rPr lang="en-US" sz="4000" dirty="0">
                <a:solidFill>
                  <a:schemeClr val="bg1"/>
                </a:solidFill>
              </a:rPr>
              <a:t>Big Studio, Huge Publisher (EA)</a:t>
            </a:r>
          </a:p>
        </p:txBody>
      </p:sp>
      <p:sp>
        <p:nvSpPr>
          <p:cNvPr id="16" name="TextBox 15">
            <a:extLst>
              <a:ext uri="{FF2B5EF4-FFF2-40B4-BE49-F238E27FC236}">
                <a16:creationId xmlns:a16="http://schemas.microsoft.com/office/drawing/2014/main" id="{5AF708CF-E7BD-4184-9898-4A30F4FEE81A}"/>
              </a:ext>
            </a:extLst>
          </p:cNvPr>
          <p:cNvSpPr txBox="1"/>
          <p:nvPr/>
        </p:nvSpPr>
        <p:spPr>
          <a:xfrm>
            <a:off x="0" y="1098376"/>
            <a:ext cx="7390356" cy="1200329"/>
          </a:xfrm>
          <a:prstGeom prst="rect">
            <a:avLst/>
          </a:prstGeom>
          <a:noFill/>
        </p:spPr>
        <p:txBody>
          <a:bodyPr wrap="square" rtlCol="0">
            <a:spAutoFit/>
          </a:bodyPr>
          <a:lstStyle/>
          <a:p>
            <a:pPr marL="800100" lvl="1" indent="-342900">
              <a:buFont typeface="Arial" panose="020B0604020202020204" pitchFamily="34" charset="0"/>
              <a:buChar char="•"/>
            </a:pPr>
            <a:endParaRPr lang="en-US" sz="2400" dirty="0">
              <a:solidFill>
                <a:prstClr val="white"/>
              </a:solidFill>
              <a:latin typeface="Calibri" panose="020F0502020204030204"/>
            </a:endParaRPr>
          </a:p>
          <a:p>
            <a:pPr lvl="1"/>
            <a:endParaRPr lang="en-US" sz="2400" dirty="0">
              <a:solidFill>
                <a:schemeClr val="bg1"/>
              </a:solidFill>
              <a:latin typeface="Calibri" panose="020F0502020204030204"/>
            </a:endParaRPr>
          </a:p>
          <a:p>
            <a:pPr marL="800100" lvl="1" indent="-342900">
              <a:buFont typeface="Arial" panose="020B0604020202020204" pitchFamily="34" charset="0"/>
              <a:buChar char="•"/>
            </a:pPr>
            <a:endParaRPr lang="en-US" sz="2400" dirty="0">
              <a:solidFill>
                <a:prstClr val="white"/>
              </a:solidFill>
              <a:latin typeface="Calibri" panose="020F0502020204030204"/>
            </a:endParaRPr>
          </a:p>
        </p:txBody>
      </p:sp>
      <p:pic>
        <p:nvPicPr>
          <p:cNvPr id="3" name="Picture 2">
            <a:extLst>
              <a:ext uri="{FF2B5EF4-FFF2-40B4-BE49-F238E27FC236}">
                <a16:creationId xmlns:a16="http://schemas.microsoft.com/office/drawing/2014/main" id="{F5606545-89B2-4C50-A326-9CBCF1F2625A}"/>
              </a:ext>
            </a:extLst>
          </p:cNvPr>
          <p:cNvPicPr>
            <a:picLocks noChangeAspect="1"/>
          </p:cNvPicPr>
          <p:nvPr/>
        </p:nvPicPr>
        <p:blipFill rotWithShape="1">
          <a:blip r:embed="rId3"/>
          <a:srcRect t="24863" b="17307"/>
          <a:stretch/>
        </p:blipFill>
        <p:spPr>
          <a:xfrm>
            <a:off x="2272255" y="1886996"/>
            <a:ext cx="8625181" cy="2761197"/>
          </a:xfrm>
          <a:prstGeom prst="rect">
            <a:avLst/>
          </a:prstGeom>
        </p:spPr>
      </p:pic>
    </p:spTree>
    <p:extLst>
      <p:ext uri="{BB962C8B-B14F-4D97-AF65-F5344CB8AC3E}">
        <p14:creationId xmlns:p14="http://schemas.microsoft.com/office/powerpoint/2010/main" val="3741957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8889165" cy="707886"/>
          </a:xfrm>
          <a:prstGeom prst="rect">
            <a:avLst/>
          </a:prstGeom>
          <a:noFill/>
        </p:spPr>
        <p:txBody>
          <a:bodyPr wrap="none" rtlCol="0">
            <a:spAutoFit/>
          </a:bodyPr>
          <a:lstStyle/>
          <a:p>
            <a:r>
              <a:rPr lang="en-US" sz="4000" dirty="0">
                <a:solidFill>
                  <a:schemeClr val="bg1"/>
                </a:solidFill>
              </a:rPr>
              <a:t>Big Studio, Huge Publisher (EA): The Good</a:t>
            </a:r>
          </a:p>
        </p:txBody>
      </p:sp>
      <p:sp>
        <p:nvSpPr>
          <p:cNvPr id="16" name="TextBox 15">
            <a:extLst>
              <a:ext uri="{FF2B5EF4-FFF2-40B4-BE49-F238E27FC236}">
                <a16:creationId xmlns:a16="http://schemas.microsoft.com/office/drawing/2014/main" id="{5AF708CF-E7BD-4184-9898-4A30F4FEE81A}"/>
              </a:ext>
            </a:extLst>
          </p:cNvPr>
          <p:cNvSpPr txBox="1"/>
          <p:nvPr/>
        </p:nvSpPr>
        <p:spPr>
          <a:xfrm>
            <a:off x="365760" y="1098376"/>
            <a:ext cx="7390356" cy="4985980"/>
          </a:xfrm>
          <a:prstGeom prst="rect">
            <a:avLst/>
          </a:prstGeom>
          <a:noFill/>
        </p:spPr>
        <p:txBody>
          <a:bodyPr wrap="square" rtlCol="0">
            <a:spAutoFit/>
          </a:bodyPr>
          <a:lstStyle/>
          <a:p>
            <a:r>
              <a:rPr lang="en-US" sz="2800" dirty="0">
                <a:solidFill>
                  <a:schemeClr val="bg1"/>
                </a:solidFill>
                <a:latin typeface="Calibri" panose="020F0502020204030204"/>
              </a:rPr>
              <a:t>EA’s &amp; Westwood’s Good:</a:t>
            </a:r>
          </a:p>
          <a:p>
            <a:pPr marL="342900" indent="-342900">
              <a:buFont typeface="Arial" panose="020B0604020202020204" pitchFamily="34" charset="0"/>
              <a:buChar char="•"/>
            </a:pPr>
            <a:r>
              <a:rPr lang="en-US" sz="2400" dirty="0">
                <a:solidFill>
                  <a:schemeClr val="bg1"/>
                </a:solidFill>
                <a:latin typeface="Calibri" panose="020F0502020204030204"/>
              </a:rPr>
              <a:t>Deeper Pockets</a:t>
            </a:r>
          </a:p>
          <a:p>
            <a:pPr marL="342900" indent="-342900">
              <a:buFont typeface="Arial" panose="020B0604020202020204" pitchFamily="34" charset="0"/>
              <a:buChar char="•"/>
            </a:pPr>
            <a:r>
              <a:rPr lang="en-US" sz="2400" dirty="0">
                <a:solidFill>
                  <a:schemeClr val="bg1"/>
                </a:solidFill>
                <a:latin typeface="Calibri" panose="020F0502020204030204"/>
              </a:rPr>
              <a:t>Professional Organization </a:t>
            </a:r>
          </a:p>
          <a:p>
            <a:pPr marL="800100" lvl="1" indent="-342900">
              <a:buFont typeface="Arial" panose="020B0604020202020204" pitchFamily="34" charset="0"/>
              <a:buChar char="•"/>
            </a:pPr>
            <a:r>
              <a:rPr lang="en-US" sz="2400" dirty="0">
                <a:solidFill>
                  <a:schemeClr val="bg1"/>
                </a:solidFill>
                <a:latin typeface="Calibri" panose="020F0502020204030204"/>
              </a:rPr>
              <a:t>Career path with clearly defined job descriptions</a:t>
            </a:r>
          </a:p>
          <a:p>
            <a:pPr marL="800100" lvl="1" indent="-342900">
              <a:buFont typeface="Arial" panose="020B0604020202020204" pitchFamily="34" charset="0"/>
              <a:buChar char="•"/>
            </a:pPr>
            <a:r>
              <a:rPr lang="en-US" sz="2400" dirty="0">
                <a:solidFill>
                  <a:schemeClr val="bg1"/>
                </a:solidFill>
                <a:latin typeface="Calibri" panose="020F0502020204030204"/>
              </a:rPr>
              <a:t>Company Bonuses</a:t>
            </a:r>
          </a:p>
          <a:p>
            <a:pPr marL="342900" indent="-342900">
              <a:buFont typeface="Arial" panose="020B0604020202020204" pitchFamily="34" charset="0"/>
              <a:buChar char="•"/>
            </a:pPr>
            <a:endParaRPr lang="en-US" sz="1200" dirty="0">
              <a:solidFill>
                <a:schemeClr val="bg1"/>
              </a:solidFill>
              <a:latin typeface="Calibri" panose="020F0502020204030204"/>
            </a:endParaRPr>
          </a:p>
          <a:p>
            <a:pPr marL="342900" indent="-342900">
              <a:buFont typeface="Arial" panose="020B0604020202020204" pitchFamily="34" charset="0"/>
              <a:buChar char="•"/>
            </a:pPr>
            <a:r>
              <a:rPr lang="en-US" sz="2400" dirty="0">
                <a:solidFill>
                  <a:schemeClr val="bg1"/>
                </a:solidFill>
                <a:latin typeface="Calibri" panose="020F0502020204030204"/>
              </a:rPr>
              <a:t>IP (Intellectual Property)</a:t>
            </a:r>
          </a:p>
          <a:p>
            <a:r>
              <a:rPr lang="en-US" sz="1400" dirty="0">
                <a:solidFill>
                  <a:schemeClr val="bg1"/>
                </a:solidFill>
                <a:latin typeface="Calibri" panose="020F0502020204030204"/>
              </a:rPr>
              <a:t>  </a:t>
            </a:r>
          </a:p>
          <a:p>
            <a:pPr marL="342900" indent="-342900">
              <a:buFont typeface="Arial" panose="020B0604020202020204" pitchFamily="34" charset="0"/>
              <a:buChar char="•"/>
            </a:pPr>
            <a:r>
              <a:rPr lang="en-US" sz="2400" dirty="0">
                <a:solidFill>
                  <a:schemeClr val="bg1"/>
                </a:solidFill>
              </a:rPr>
              <a:t>Experience (knowledge of how to do the job)</a:t>
            </a:r>
          </a:p>
          <a:p>
            <a:pPr marL="800100" lvl="1" indent="-342900">
              <a:buFont typeface="Arial" panose="020B0604020202020204" pitchFamily="34" charset="0"/>
              <a:buChar char="•"/>
            </a:pPr>
            <a:r>
              <a:rPr lang="en-US" sz="2400" dirty="0">
                <a:solidFill>
                  <a:schemeClr val="bg1"/>
                </a:solidFill>
              </a:rPr>
              <a:t>Talented group (smart and creative)</a:t>
            </a:r>
          </a:p>
          <a:p>
            <a:pPr marL="800100" lvl="1" indent="-342900">
              <a:buFont typeface="Arial" panose="020B0604020202020204" pitchFamily="34" charset="0"/>
              <a:buChar char="•"/>
            </a:pPr>
            <a:r>
              <a:rPr lang="en-US" sz="2400" dirty="0">
                <a:solidFill>
                  <a:schemeClr val="bg1"/>
                </a:solidFill>
                <a:latin typeface="Calibri" panose="020F0502020204030204"/>
              </a:rPr>
              <a:t>Access to world class designers</a:t>
            </a:r>
          </a:p>
          <a:p>
            <a:pPr marL="800100" lvl="1" indent="-342900">
              <a:buFont typeface="Arial" panose="020B0604020202020204" pitchFamily="34" charset="0"/>
              <a:buChar char="•"/>
            </a:pPr>
            <a:r>
              <a:rPr lang="en-US" sz="2400" dirty="0">
                <a:solidFill>
                  <a:schemeClr val="bg1"/>
                </a:solidFill>
                <a:latin typeface="Calibri" panose="020F0502020204030204"/>
              </a:rPr>
              <a:t>Great People (mostly)</a:t>
            </a:r>
          </a:p>
          <a:p>
            <a:pPr marL="800100" lvl="1" indent="-342900">
              <a:buFont typeface="Arial" panose="020B0604020202020204" pitchFamily="34" charset="0"/>
              <a:buChar char="•"/>
            </a:pPr>
            <a:endParaRPr lang="en-US" sz="2400" dirty="0">
              <a:solidFill>
                <a:schemeClr val="bg1"/>
              </a:solidFill>
              <a:latin typeface="Calibri" panose="020F0502020204030204"/>
            </a:endParaRPr>
          </a:p>
          <a:p>
            <a:pPr marL="800100" lvl="1" indent="-342900">
              <a:buFont typeface="Arial" panose="020B0604020202020204" pitchFamily="34" charset="0"/>
              <a:buChar char="•"/>
            </a:pPr>
            <a:endParaRPr lang="en-US" sz="2400" dirty="0">
              <a:solidFill>
                <a:prstClr val="white"/>
              </a:solidFill>
              <a:latin typeface="Calibri" panose="020F0502020204030204"/>
            </a:endParaRPr>
          </a:p>
        </p:txBody>
      </p:sp>
      <p:pic>
        <p:nvPicPr>
          <p:cNvPr id="3" name="Picture 2">
            <a:extLst>
              <a:ext uri="{FF2B5EF4-FFF2-40B4-BE49-F238E27FC236}">
                <a16:creationId xmlns:a16="http://schemas.microsoft.com/office/drawing/2014/main" id="{CB91B1BD-DCE0-48E8-B749-74D6030BBC92}"/>
              </a:ext>
            </a:extLst>
          </p:cNvPr>
          <p:cNvPicPr>
            <a:picLocks noChangeAspect="1"/>
          </p:cNvPicPr>
          <p:nvPr/>
        </p:nvPicPr>
        <p:blipFill>
          <a:blip r:embed="rId3"/>
          <a:stretch>
            <a:fillRect/>
          </a:stretch>
        </p:blipFill>
        <p:spPr>
          <a:xfrm>
            <a:off x="8540911" y="3279127"/>
            <a:ext cx="2145978" cy="2139881"/>
          </a:xfrm>
          <a:prstGeom prst="rect">
            <a:avLst/>
          </a:prstGeom>
        </p:spPr>
      </p:pic>
      <p:pic>
        <p:nvPicPr>
          <p:cNvPr id="4" name="Picture 3">
            <a:extLst>
              <a:ext uri="{FF2B5EF4-FFF2-40B4-BE49-F238E27FC236}">
                <a16:creationId xmlns:a16="http://schemas.microsoft.com/office/drawing/2014/main" id="{69F6BE03-CE16-45C3-902C-E3CB8153684C}"/>
              </a:ext>
            </a:extLst>
          </p:cNvPr>
          <p:cNvPicPr>
            <a:picLocks noChangeAspect="1"/>
          </p:cNvPicPr>
          <p:nvPr/>
        </p:nvPicPr>
        <p:blipFill>
          <a:blip r:embed="rId4"/>
          <a:stretch>
            <a:fillRect/>
          </a:stretch>
        </p:blipFill>
        <p:spPr>
          <a:xfrm>
            <a:off x="7567487" y="1495386"/>
            <a:ext cx="4346825" cy="1383912"/>
          </a:xfrm>
          <a:prstGeom prst="rect">
            <a:avLst/>
          </a:prstGeom>
        </p:spPr>
      </p:pic>
    </p:spTree>
    <p:extLst>
      <p:ext uri="{BB962C8B-B14F-4D97-AF65-F5344CB8AC3E}">
        <p14:creationId xmlns:p14="http://schemas.microsoft.com/office/powerpoint/2010/main" val="14421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2D2CE0-ADDF-4757-A5FA-E129B9DB4330}"/>
              </a:ext>
            </a:extLst>
          </p:cNvPr>
          <p:cNvPicPr>
            <a:picLocks noChangeAspect="1"/>
          </p:cNvPicPr>
          <p:nvPr/>
        </p:nvPicPr>
        <p:blipFill>
          <a:blip r:embed="rId3"/>
          <a:stretch>
            <a:fillRect/>
          </a:stretch>
        </p:blipFill>
        <p:spPr>
          <a:xfrm>
            <a:off x="7415784" y="1737360"/>
            <a:ext cx="2798307" cy="4036559"/>
          </a:xfrm>
          <a:prstGeom prst="rect">
            <a:avLst/>
          </a:prstGeom>
        </p:spPr>
      </p:pic>
      <p:pic>
        <p:nvPicPr>
          <p:cNvPr id="5" name="Picture 4">
            <a:extLst>
              <a:ext uri="{FF2B5EF4-FFF2-40B4-BE49-F238E27FC236}">
                <a16:creationId xmlns:a16="http://schemas.microsoft.com/office/drawing/2014/main" id="{859E1EDA-63D6-411A-8DCA-02401BA38D37}"/>
              </a:ext>
            </a:extLst>
          </p:cNvPr>
          <p:cNvPicPr>
            <a:picLocks noChangeAspect="1"/>
          </p:cNvPicPr>
          <p:nvPr/>
        </p:nvPicPr>
        <p:blipFill>
          <a:blip r:embed="rId4"/>
          <a:stretch>
            <a:fillRect/>
          </a:stretch>
        </p:blipFill>
        <p:spPr>
          <a:xfrm>
            <a:off x="7413568" y="1727706"/>
            <a:ext cx="2798307" cy="3834716"/>
          </a:xfrm>
          <a:prstGeom prst="rect">
            <a:avLst/>
          </a:prstGeom>
        </p:spPr>
      </p:pic>
      <p:pic>
        <p:nvPicPr>
          <p:cNvPr id="10" name="Picture 9" descr="A picture containing monitor, photo, screen, black&#10;&#10;Description automatically generated">
            <a:extLst>
              <a:ext uri="{FF2B5EF4-FFF2-40B4-BE49-F238E27FC236}">
                <a16:creationId xmlns:a16="http://schemas.microsoft.com/office/drawing/2014/main" id="{7F734836-952F-407E-8DF8-65B4A4746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6058" y="1498679"/>
            <a:ext cx="4717895" cy="2974737"/>
          </a:xfrm>
          <a:prstGeom prst="rect">
            <a:avLst/>
          </a:prstGeom>
        </p:spPr>
      </p:pic>
      <p:grpSp>
        <p:nvGrpSpPr>
          <p:cNvPr id="11" name="Group 10">
            <a:extLst>
              <a:ext uri="{FF2B5EF4-FFF2-40B4-BE49-F238E27FC236}">
                <a16:creationId xmlns:a16="http://schemas.microsoft.com/office/drawing/2014/main" id="{5425090F-FAC2-4F39-8F98-442083548EA7}"/>
              </a:ext>
            </a:extLst>
          </p:cNvPr>
          <p:cNvGrpSpPr/>
          <p:nvPr/>
        </p:nvGrpSpPr>
        <p:grpSpPr>
          <a:xfrm>
            <a:off x="7415784" y="1737360"/>
            <a:ext cx="3606801" cy="3570269"/>
            <a:chOff x="7365761" y="1695342"/>
            <a:chExt cx="3606801" cy="3570269"/>
          </a:xfrm>
        </p:grpSpPr>
        <p:pic>
          <p:nvPicPr>
            <p:cNvPr id="4" name="Picture 3">
              <a:extLst>
                <a:ext uri="{FF2B5EF4-FFF2-40B4-BE49-F238E27FC236}">
                  <a16:creationId xmlns:a16="http://schemas.microsoft.com/office/drawing/2014/main" id="{E6227D9D-136C-4771-86C5-30B5D573789D}"/>
                </a:ext>
              </a:extLst>
            </p:cNvPr>
            <p:cNvPicPr>
              <a:picLocks noChangeAspect="1"/>
            </p:cNvPicPr>
            <p:nvPr/>
          </p:nvPicPr>
          <p:blipFill rotWithShape="1">
            <a:blip r:embed="rId6"/>
            <a:srcRect l="23500" t="1374" r="29166" b="28807"/>
            <a:stretch/>
          </p:blipFill>
          <p:spPr>
            <a:xfrm>
              <a:off x="7365761" y="1695342"/>
              <a:ext cx="3606800" cy="3551242"/>
            </a:xfrm>
            <a:prstGeom prst="rect">
              <a:avLst/>
            </a:prstGeom>
          </p:spPr>
        </p:pic>
        <p:pic>
          <p:nvPicPr>
            <p:cNvPr id="6" name="Picture 5">
              <a:extLst>
                <a:ext uri="{FF2B5EF4-FFF2-40B4-BE49-F238E27FC236}">
                  <a16:creationId xmlns:a16="http://schemas.microsoft.com/office/drawing/2014/main" id="{6A3363B0-B996-45F2-9AF3-CD550407D616}"/>
                </a:ext>
              </a:extLst>
            </p:cNvPr>
            <p:cNvPicPr>
              <a:picLocks noChangeAspect="1"/>
            </p:cNvPicPr>
            <p:nvPr/>
          </p:nvPicPr>
          <p:blipFill rotWithShape="1">
            <a:blip r:embed="rId7"/>
            <a:srcRect t="20859" r="16677" b="13920"/>
            <a:stretch/>
          </p:blipFill>
          <p:spPr>
            <a:xfrm>
              <a:off x="7378007" y="4295719"/>
              <a:ext cx="820563" cy="933550"/>
            </a:xfrm>
            <a:prstGeom prst="rect">
              <a:avLst/>
            </a:prstGeom>
          </p:spPr>
        </p:pic>
        <p:pic>
          <p:nvPicPr>
            <p:cNvPr id="7" name="Picture 6">
              <a:extLst>
                <a:ext uri="{FF2B5EF4-FFF2-40B4-BE49-F238E27FC236}">
                  <a16:creationId xmlns:a16="http://schemas.microsoft.com/office/drawing/2014/main" id="{E90D1A87-EA09-4D60-B02E-7475D8AC1711}"/>
                </a:ext>
              </a:extLst>
            </p:cNvPr>
            <p:cNvPicPr preferRelativeResize="0">
              <a:picLocks noChangeAspect="1"/>
            </p:cNvPicPr>
            <p:nvPr/>
          </p:nvPicPr>
          <p:blipFill rotWithShape="1">
            <a:blip r:embed="rId8"/>
            <a:srcRect t="30919" b="27114"/>
            <a:stretch/>
          </p:blipFill>
          <p:spPr>
            <a:xfrm>
              <a:off x="8393684" y="4294706"/>
              <a:ext cx="2578878" cy="933550"/>
            </a:xfrm>
            <a:prstGeom prst="rect">
              <a:avLst/>
            </a:prstGeom>
          </p:spPr>
        </p:pic>
        <p:sp>
          <p:nvSpPr>
            <p:cNvPr id="9" name="TextBox 8">
              <a:extLst>
                <a:ext uri="{FF2B5EF4-FFF2-40B4-BE49-F238E27FC236}">
                  <a16:creationId xmlns:a16="http://schemas.microsoft.com/office/drawing/2014/main" id="{5277E0EC-A271-41AF-A855-6FB079E245C4}"/>
                </a:ext>
              </a:extLst>
            </p:cNvPr>
            <p:cNvSpPr txBox="1"/>
            <p:nvPr/>
          </p:nvSpPr>
          <p:spPr>
            <a:xfrm>
              <a:off x="9220959" y="5050167"/>
              <a:ext cx="1436612" cy="215444"/>
            </a:xfrm>
            <a:prstGeom prst="rect">
              <a:avLst/>
            </a:prstGeom>
            <a:noFill/>
          </p:spPr>
          <p:txBody>
            <a:bodyPr wrap="none" rtlCol="0">
              <a:spAutoFit/>
            </a:bodyPr>
            <a:lstStyle/>
            <a:p>
              <a:r>
                <a:rPr lang="en-US" sz="800" dirty="0"/>
                <a:t>Endoftheamericandream.com</a:t>
              </a:r>
            </a:p>
          </p:txBody>
        </p:sp>
      </p:gr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8547725" cy="707886"/>
          </a:xfrm>
          <a:prstGeom prst="rect">
            <a:avLst/>
          </a:prstGeom>
          <a:noFill/>
        </p:spPr>
        <p:txBody>
          <a:bodyPr wrap="none" rtlCol="0">
            <a:spAutoFit/>
          </a:bodyPr>
          <a:lstStyle/>
          <a:p>
            <a:r>
              <a:rPr lang="en-US" sz="4000" dirty="0">
                <a:solidFill>
                  <a:schemeClr val="bg1"/>
                </a:solidFill>
              </a:rPr>
              <a:t>Big Studio, Huge Publisher (EA): The Bad</a:t>
            </a:r>
          </a:p>
        </p:txBody>
      </p:sp>
      <p:sp>
        <p:nvSpPr>
          <p:cNvPr id="16" name="TextBox 15">
            <a:extLst>
              <a:ext uri="{FF2B5EF4-FFF2-40B4-BE49-F238E27FC236}">
                <a16:creationId xmlns:a16="http://schemas.microsoft.com/office/drawing/2014/main" id="{5AF708CF-E7BD-4184-9898-4A30F4FEE81A}"/>
              </a:ext>
            </a:extLst>
          </p:cNvPr>
          <p:cNvSpPr txBox="1"/>
          <p:nvPr/>
        </p:nvSpPr>
        <p:spPr>
          <a:xfrm>
            <a:off x="365760" y="1098376"/>
            <a:ext cx="6752792" cy="1446550"/>
          </a:xfrm>
          <a:prstGeom prst="rect">
            <a:avLst/>
          </a:prstGeom>
          <a:noFill/>
        </p:spPr>
        <p:txBody>
          <a:bodyPr wrap="square" rtlCol="0">
            <a:spAutoFit/>
          </a:bodyPr>
          <a:lstStyle/>
          <a:p>
            <a:r>
              <a:rPr lang="en-US" sz="3600" dirty="0">
                <a:solidFill>
                  <a:prstClr val="white"/>
                </a:solidFill>
              </a:rPr>
              <a:t>EA &amp; Westwood’s Bad</a:t>
            </a:r>
          </a:p>
          <a:p>
            <a:pPr marL="342900" indent="-342900">
              <a:buFont typeface="Arial" panose="020B0604020202020204" pitchFamily="34" charset="0"/>
              <a:buChar char="•"/>
            </a:pPr>
            <a:r>
              <a:rPr lang="en-US" sz="2800" dirty="0">
                <a:solidFill>
                  <a:prstClr val="white"/>
                </a:solidFill>
              </a:rPr>
              <a:t>Broken on Arrival</a:t>
            </a:r>
          </a:p>
          <a:p>
            <a:pPr marL="1714500" lvl="3" indent="-342900">
              <a:buFont typeface="Arial" panose="020B0604020202020204" pitchFamily="34" charset="0"/>
              <a:buChar char="•"/>
            </a:pPr>
            <a:endParaRPr lang="en-US" sz="2400" dirty="0">
              <a:solidFill>
                <a:prstClr val="white"/>
              </a:solidFill>
            </a:endParaRPr>
          </a:p>
        </p:txBody>
      </p:sp>
      <p:sp>
        <p:nvSpPr>
          <p:cNvPr id="3" name="TextBox 2">
            <a:extLst>
              <a:ext uri="{FF2B5EF4-FFF2-40B4-BE49-F238E27FC236}">
                <a16:creationId xmlns:a16="http://schemas.microsoft.com/office/drawing/2014/main" id="{449E15B4-3E5E-4129-8727-9C49844CCC23}"/>
              </a:ext>
            </a:extLst>
          </p:cNvPr>
          <p:cNvSpPr txBox="1"/>
          <p:nvPr/>
        </p:nvSpPr>
        <p:spPr>
          <a:xfrm>
            <a:off x="365760" y="2362724"/>
            <a:ext cx="4287905"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chemeClr val="bg1"/>
                </a:solidFill>
              </a:rPr>
              <a:t>The Game : Renegade</a:t>
            </a:r>
          </a:p>
        </p:txBody>
      </p:sp>
      <p:sp>
        <p:nvSpPr>
          <p:cNvPr id="15" name="TextBox 14">
            <a:extLst>
              <a:ext uri="{FF2B5EF4-FFF2-40B4-BE49-F238E27FC236}">
                <a16:creationId xmlns:a16="http://schemas.microsoft.com/office/drawing/2014/main" id="{03BF8F7A-74B7-4A1D-842B-E77345B6E05E}"/>
              </a:ext>
            </a:extLst>
          </p:cNvPr>
          <p:cNvSpPr txBox="1"/>
          <p:nvPr/>
        </p:nvSpPr>
        <p:spPr>
          <a:xfrm>
            <a:off x="365760" y="2947499"/>
            <a:ext cx="2430474"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chemeClr val="bg1"/>
                </a:solidFill>
              </a:rPr>
              <a:t>The Studio</a:t>
            </a:r>
          </a:p>
        </p:txBody>
      </p:sp>
      <p:sp>
        <p:nvSpPr>
          <p:cNvPr id="17" name="TextBox 16">
            <a:extLst>
              <a:ext uri="{FF2B5EF4-FFF2-40B4-BE49-F238E27FC236}">
                <a16:creationId xmlns:a16="http://schemas.microsoft.com/office/drawing/2014/main" id="{71980AB6-256C-49B8-86C6-5830AA7D4317}"/>
              </a:ext>
            </a:extLst>
          </p:cNvPr>
          <p:cNvSpPr txBox="1"/>
          <p:nvPr/>
        </p:nvSpPr>
        <p:spPr>
          <a:xfrm>
            <a:off x="365760" y="3478329"/>
            <a:ext cx="4115999" cy="2062103"/>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chemeClr val="bg1"/>
                </a:solidFill>
              </a:rPr>
              <a:t>EA’s Leadership Style</a:t>
            </a:r>
          </a:p>
          <a:p>
            <a:pPr marL="914400" lvl="1" indent="-457200">
              <a:buFont typeface="Arial" panose="020B0604020202020204" pitchFamily="34" charset="0"/>
              <a:buChar char="•"/>
            </a:pPr>
            <a:r>
              <a:rPr lang="en-US" sz="3200" dirty="0">
                <a:solidFill>
                  <a:schemeClr val="bg1"/>
                </a:solidFill>
              </a:rPr>
              <a:t>Demos</a:t>
            </a:r>
          </a:p>
          <a:p>
            <a:pPr marL="914400" lvl="1" indent="-457200">
              <a:buFont typeface="Arial" panose="020B0604020202020204" pitchFamily="34" charset="0"/>
              <a:buChar char="•"/>
            </a:pPr>
            <a:r>
              <a:rPr lang="en-US" sz="3200" dirty="0">
                <a:solidFill>
                  <a:schemeClr val="bg1"/>
                </a:solidFill>
              </a:rPr>
              <a:t>Culture</a:t>
            </a:r>
          </a:p>
          <a:p>
            <a:pPr marL="914400" lvl="1" indent="-457200">
              <a:buFont typeface="Arial" panose="020B0604020202020204" pitchFamily="34" charset="0"/>
              <a:buChar char="•"/>
            </a:pPr>
            <a:r>
              <a:rPr lang="en-US" sz="3200" dirty="0">
                <a:solidFill>
                  <a:schemeClr val="bg1"/>
                </a:solidFill>
              </a:rPr>
              <a:t>Politics </a:t>
            </a:r>
          </a:p>
        </p:txBody>
      </p:sp>
    </p:spTree>
    <p:extLst>
      <p:ext uri="{BB962C8B-B14F-4D97-AF65-F5344CB8AC3E}">
        <p14:creationId xmlns:p14="http://schemas.microsoft.com/office/powerpoint/2010/main" val="99249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10132646" cy="707886"/>
          </a:xfrm>
          <a:prstGeom prst="rect">
            <a:avLst/>
          </a:prstGeom>
          <a:noFill/>
        </p:spPr>
        <p:txBody>
          <a:bodyPr wrap="none" rtlCol="0">
            <a:spAutoFit/>
          </a:bodyPr>
          <a:lstStyle/>
          <a:p>
            <a:r>
              <a:rPr lang="en-US" sz="4000" dirty="0">
                <a:solidFill>
                  <a:schemeClr val="bg1"/>
                </a:solidFill>
              </a:rPr>
              <a:t>Big Studio, Huge Publisher (EA): Westwood Ugly</a:t>
            </a:r>
          </a:p>
        </p:txBody>
      </p:sp>
      <p:sp>
        <p:nvSpPr>
          <p:cNvPr id="16" name="TextBox 15">
            <a:extLst>
              <a:ext uri="{FF2B5EF4-FFF2-40B4-BE49-F238E27FC236}">
                <a16:creationId xmlns:a16="http://schemas.microsoft.com/office/drawing/2014/main" id="{5AF708CF-E7BD-4184-9898-4A30F4FEE81A}"/>
              </a:ext>
            </a:extLst>
          </p:cNvPr>
          <p:cNvSpPr txBox="1"/>
          <p:nvPr/>
        </p:nvSpPr>
        <p:spPr>
          <a:xfrm>
            <a:off x="365760" y="1098376"/>
            <a:ext cx="7390356" cy="1138773"/>
          </a:xfrm>
          <a:prstGeom prst="rect">
            <a:avLst/>
          </a:prstGeom>
          <a:noFill/>
        </p:spPr>
        <p:txBody>
          <a:bodyPr wrap="square" rtlCol="0">
            <a:spAutoFit/>
          </a:bodyPr>
          <a:lstStyle/>
          <a:p>
            <a:r>
              <a:rPr lang="en-US" sz="3600" dirty="0">
                <a:solidFill>
                  <a:schemeClr val="bg1"/>
                </a:solidFill>
              </a:rPr>
              <a:t>The Sacred Cow</a:t>
            </a:r>
          </a:p>
          <a:p>
            <a:endParaRPr lang="en-US" sz="3200" dirty="0">
              <a:solidFill>
                <a:prstClr val="white"/>
              </a:solidFill>
              <a:latin typeface="Calibri" panose="020F0502020204030204"/>
            </a:endParaRPr>
          </a:p>
        </p:txBody>
      </p:sp>
      <p:pic>
        <p:nvPicPr>
          <p:cNvPr id="7" name="Picture 6">
            <a:extLst>
              <a:ext uri="{FF2B5EF4-FFF2-40B4-BE49-F238E27FC236}">
                <a16:creationId xmlns:a16="http://schemas.microsoft.com/office/drawing/2014/main" id="{CADC3357-B584-43FA-975F-9D629FA0574B}"/>
              </a:ext>
            </a:extLst>
          </p:cNvPr>
          <p:cNvPicPr>
            <a:picLocks noChangeAspect="1"/>
          </p:cNvPicPr>
          <p:nvPr/>
        </p:nvPicPr>
        <p:blipFill>
          <a:blip r:embed="rId3"/>
          <a:stretch>
            <a:fillRect/>
          </a:stretch>
        </p:blipFill>
        <p:spPr>
          <a:xfrm>
            <a:off x="7390356" y="1268413"/>
            <a:ext cx="4651970" cy="4637084"/>
          </a:xfrm>
          <a:prstGeom prst="rect">
            <a:avLst/>
          </a:prstGeom>
        </p:spPr>
      </p:pic>
    </p:spTree>
    <p:extLst>
      <p:ext uri="{BB962C8B-B14F-4D97-AF65-F5344CB8AC3E}">
        <p14:creationId xmlns:p14="http://schemas.microsoft.com/office/powerpoint/2010/main" val="218961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2009140" cy="707886"/>
          </a:xfrm>
          <a:prstGeom prst="rect">
            <a:avLst/>
          </a:prstGeom>
          <a:noFill/>
        </p:spPr>
        <p:txBody>
          <a:bodyPr wrap="none" rtlCol="0">
            <a:spAutoFit/>
          </a:bodyPr>
          <a:lstStyle/>
          <a:p>
            <a:r>
              <a:rPr lang="en-US" sz="4000" dirty="0">
                <a:solidFill>
                  <a:schemeClr val="bg1"/>
                </a:solidFill>
              </a:rPr>
              <a:t>The Path</a:t>
            </a:r>
          </a:p>
        </p:txBody>
      </p:sp>
      <p:sp>
        <p:nvSpPr>
          <p:cNvPr id="16" name="TextBox 15">
            <a:extLst>
              <a:ext uri="{FF2B5EF4-FFF2-40B4-BE49-F238E27FC236}">
                <a16:creationId xmlns:a16="http://schemas.microsoft.com/office/drawing/2014/main" id="{5AF708CF-E7BD-4184-9898-4A30F4FEE81A}"/>
              </a:ext>
            </a:extLst>
          </p:cNvPr>
          <p:cNvSpPr txBox="1"/>
          <p:nvPr/>
        </p:nvSpPr>
        <p:spPr>
          <a:xfrm>
            <a:off x="365760" y="1116914"/>
            <a:ext cx="6004560" cy="4054956"/>
          </a:xfrm>
          <a:prstGeom prst="rect">
            <a:avLst/>
          </a:prstGeom>
          <a:noFill/>
        </p:spPr>
        <p:txBody>
          <a:bodyPr wrap="square" rtlCol="0">
            <a:spAutoFit/>
          </a:bodyPr>
          <a:lstStyle/>
          <a:p>
            <a:pPr marL="342900" indent="-342900">
              <a:buFont typeface="Arial" panose="020B0604020202020204" pitchFamily="34" charset="0"/>
              <a:buChar cha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The Movie</a:t>
            </a:r>
          </a:p>
          <a:p>
            <a:pPr marL="342900" indent="-342900">
              <a:buFont typeface="Arial" panose="020B0604020202020204" pitchFamily="34" charset="0"/>
              <a:buChar char="•"/>
            </a:pP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indent="-342900">
              <a:buFont typeface="Arial" panose="020B0604020202020204" pitchFamily="34" charset="0"/>
              <a:buChar char="•"/>
            </a:pPr>
            <a:r>
              <a:rPr lang="en-US" sz="2400" dirty="0">
                <a:solidFill>
                  <a:prstClr val="white"/>
                </a:solidFill>
                <a:latin typeface="Calibri" panose="020F0502020204030204"/>
              </a:rPr>
              <a:t>As it related to my talk</a:t>
            </a:r>
          </a:p>
          <a:p>
            <a:pPr marL="342900" indent="-342900">
              <a:buFont typeface="Arial" panose="020B0604020202020204" pitchFamily="34" charset="0"/>
              <a:buChar char="•"/>
            </a:pPr>
            <a:endParaRPr lang="en-US" sz="1050" dirty="0">
              <a:solidFill>
                <a:prstClr val="white"/>
              </a:solidFill>
              <a:latin typeface="Calibri" panose="020F0502020204030204"/>
            </a:endParaRPr>
          </a:p>
          <a:p>
            <a:r>
              <a:rPr lang="en-US" sz="2400" dirty="0">
                <a:solidFill>
                  <a:prstClr val="white"/>
                </a:solidFill>
                <a:latin typeface="Calibri" panose="020F0502020204030204"/>
              </a:rPr>
              <a:t>The good, the bad, and the ugly of:</a:t>
            </a:r>
          </a:p>
          <a:p>
            <a:pPr indent="-342900">
              <a:buFont typeface="Arial" panose="020B0604020202020204" pitchFamily="34" charset="0"/>
              <a:buChar char="•"/>
            </a:pPr>
            <a:r>
              <a:rPr lang="en-US" sz="2400" dirty="0">
                <a:solidFill>
                  <a:prstClr val="white"/>
                </a:solidFill>
                <a:latin typeface="Calibri" panose="020F0502020204030204"/>
              </a:rPr>
              <a:t>Being an Indie Developer</a:t>
            </a:r>
          </a:p>
          <a:p>
            <a:pPr indent="-342900">
              <a:buFont typeface="Arial" panose="020B0604020202020204" pitchFamily="34" charset="0"/>
              <a:buChar char="•"/>
            </a:pPr>
            <a:r>
              <a:rPr lang="en-US" sz="2400" dirty="0">
                <a:solidFill>
                  <a:prstClr val="white"/>
                </a:solidFill>
                <a:latin typeface="Calibri" panose="020F0502020204030204"/>
              </a:rPr>
              <a:t>Being a part of:</a:t>
            </a:r>
          </a:p>
          <a:p>
            <a:pPr lvl="2" indent="-342900">
              <a:buFont typeface="Arial" panose="020B0604020202020204" pitchFamily="34" charset="0"/>
              <a:buChar char="•"/>
            </a:pPr>
            <a:r>
              <a:rPr lang="en-US" sz="2200" dirty="0">
                <a:solidFill>
                  <a:prstClr val="white"/>
                </a:solidFill>
                <a:latin typeface="Calibri" panose="020F0502020204030204"/>
              </a:rPr>
              <a:t>A privately-owned small publisher (SSI)</a:t>
            </a:r>
          </a:p>
          <a:p>
            <a:pPr lvl="2" indent="-342900">
              <a:buFont typeface="Arial" panose="020B0604020202020204" pitchFamily="34" charset="0"/>
              <a:buChar char="•"/>
            </a:pPr>
            <a:r>
              <a:rPr lang="en-US" sz="2200" dirty="0">
                <a:solidFill>
                  <a:prstClr val="white"/>
                </a:solidFill>
                <a:latin typeface="Calibri" panose="020F0502020204030204"/>
              </a:rPr>
              <a:t>A Large publicly owned publisher </a:t>
            </a:r>
            <a:br>
              <a:rPr lang="en-US" sz="2200" dirty="0">
                <a:solidFill>
                  <a:prstClr val="white"/>
                </a:solidFill>
                <a:latin typeface="Calibri" panose="020F0502020204030204"/>
              </a:rPr>
            </a:br>
            <a:r>
              <a:rPr lang="en-US" dirty="0">
                <a:solidFill>
                  <a:prstClr val="white"/>
                </a:solidFill>
                <a:latin typeface="Calibri" panose="020F0502020204030204"/>
              </a:rPr>
              <a:t>(Software </a:t>
            </a:r>
            <a:r>
              <a:rPr lang="en-US" dirty="0" err="1">
                <a:solidFill>
                  <a:prstClr val="white"/>
                </a:solidFill>
                <a:latin typeface="Calibri" panose="020F0502020204030204"/>
              </a:rPr>
              <a:t>Toolworks</a:t>
            </a:r>
            <a:r>
              <a:rPr lang="en-US" dirty="0">
                <a:solidFill>
                  <a:prstClr val="white"/>
                </a:solidFill>
                <a:latin typeface="Calibri" panose="020F0502020204030204"/>
              </a:rPr>
              <a:t> -&gt; Mindscape -&gt; TLC -&gt; Mattel)</a:t>
            </a:r>
          </a:p>
          <a:p>
            <a:pPr lvl="2" indent="-342900">
              <a:buFont typeface="Arial" panose="020B0604020202020204" pitchFamily="34" charset="0"/>
              <a:buChar char="•"/>
            </a:pPr>
            <a:r>
              <a:rPr lang="en-US" sz="2200" dirty="0">
                <a:solidFill>
                  <a:prstClr val="white"/>
                </a:solidFill>
                <a:latin typeface="Calibri" panose="020F0502020204030204"/>
              </a:rPr>
              <a:t>One of EA’s Studios (Westwood)</a:t>
            </a:r>
          </a:p>
          <a:p>
            <a:pPr lvl="2" indent="-342900">
              <a:buFont typeface="Arial" panose="020B0604020202020204" pitchFamily="34" charset="0"/>
              <a:buChar char="•"/>
            </a:pPr>
            <a:r>
              <a:rPr lang="en-US" sz="2200" dirty="0">
                <a:solidFill>
                  <a:prstClr val="white"/>
                </a:solidFill>
                <a:latin typeface="Calibri" panose="020F0502020204030204"/>
              </a:rPr>
              <a:t>THQ Volition &amp; Koch Volition</a:t>
            </a:r>
          </a:p>
          <a:p>
            <a:pPr marL="800100" lvl="1" indent="-342900">
              <a:buFont typeface="Arial" panose="020B0604020202020204" pitchFamily="34" charset="0"/>
              <a:buChar char="•"/>
            </a:pPr>
            <a:endParaRPr lang="en-US" sz="1050" dirty="0">
              <a:solidFill>
                <a:prstClr val="white"/>
              </a:solidFill>
              <a:latin typeface="Calibri" panose="020F0502020204030204"/>
            </a:endParaRPr>
          </a:p>
        </p:txBody>
      </p:sp>
      <p:grpSp>
        <p:nvGrpSpPr>
          <p:cNvPr id="5" name="Group 4">
            <a:extLst>
              <a:ext uri="{FF2B5EF4-FFF2-40B4-BE49-F238E27FC236}">
                <a16:creationId xmlns:a16="http://schemas.microsoft.com/office/drawing/2014/main" id="{79A71EA5-2A12-42B2-9D9A-47D39246682D}"/>
              </a:ext>
            </a:extLst>
          </p:cNvPr>
          <p:cNvGrpSpPr/>
          <p:nvPr/>
        </p:nvGrpSpPr>
        <p:grpSpPr>
          <a:xfrm>
            <a:off x="6299200" y="1097280"/>
            <a:ext cx="5770879" cy="4937760"/>
            <a:chOff x="6095999" y="874771"/>
            <a:chExt cx="5739629" cy="4338061"/>
          </a:xfrm>
        </p:grpSpPr>
        <p:pic>
          <p:nvPicPr>
            <p:cNvPr id="1026" name="Picture 2">
              <a:extLst>
                <a:ext uri="{FF2B5EF4-FFF2-40B4-BE49-F238E27FC236}">
                  <a16:creationId xmlns:a16="http://schemas.microsoft.com/office/drawing/2014/main" id="{43C28AAA-3328-4D29-8ECE-0F76C1E3F1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874771"/>
              <a:ext cx="5739629" cy="43380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217A04-7745-4F9C-8145-1D84471F5383}"/>
                </a:ext>
              </a:extLst>
            </p:cNvPr>
            <p:cNvSpPr txBox="1"/>
            <p:nvPr/>
          </p:nvSpPr>
          <p:spPr>
            <a:xfrm>
              <a:off x="10367054" y="4859649"/>
              <a:ext cx="1101584" cy="261610"/>
            </a:xfrm>
            <a:prstGeom prst="rect">
              <a:avLst/>
            </a:prstGeom>
            <a:noFill/>
          </p:spPr>
          <p:txBody>
            <a:bodyPr wrap="none" rtlCol="0">
              <a:spAutoFit/>
            </a:bodyPr>
            <a:lstStyle/>
            <a:p>
              <a:r>
                <a:rPr lang="en-US" sz="1100" dirty="0">
                  <a:solidFill>
                    <a:schemeClr val="bg1"/>
                  </a:solidFill>
                </a:rPr>
                <a:t>Copyright MGM</a:t>
              </a:r>
            </a:p>
          </p:txBody>
        </p:sp>
      </p:grpSp>
    </p:spTree>
    <p:extLst>
      <p:ext uri="{BB962C8B-B14F-4D97-AF65-F5344CB8AC3E}">
        <p14:creationId xmlns:p14="http://schemas.microsoft.com/office/powerpoint/2010/main" val="2949480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11138627" cy="707886"/>
          </a:xfrm>
          <a:prstGeom prst="rect">
            <a:avLst/>
          </a:prstGeom>
          <a:noFill/>
        </p:spPr>
        <p:txBody>
          <a:bodyPr wrap="none" rtlCol="0">
            <a:spAutoFit/>
          </a:bodyPr>
          <a:lstStyle/>
          <a:p>
            <a:r>
              <a:rPr lang="en-US" sz="4000" dirty="0">
                <a:solidFill>
                  <a:schemeClr val="bg1"/>
                </a:solidFill>
              </a:rPr>
              <a:t>Big Studio, Huge Publisher (EA): EA &amp;Westwood Ugly</a:t>
            </a:r>
          </a:p>
        </p:txBody>
      </p:sp>
      <p:pic>
        <p:nvPicPr>
          <p:cNvPr id="4" name="Picture 3">
            <a:extLst>
              <a:ext uri="{FF2B5EF4-FFF2-40B4-BE49-F238E27FC236}">
                <a16:creationId xmlns:a16="http://schemas.microsoft.com/office/drawing/2014/main" id="{7E26AF4C-E73A-48E9-BF07-6E8EACF109E9}"/>
              </a:ext>
            </a:extLst>
          </p:cNvPr>
          <p:cNvPicPr>
            <a:picLocks noChangeAspect="1"/>
          </p:cNvPicPr>
          <p:nvPr/>
        </p:nvPicPr>
        <p:blipFill>
          <a:blip r:embed="rId3"/>
          <a:stretch>
            <a:fillRect/>
          </a:stretch>
        </p:blipFill>
        <p:spPr>
          <a:xfrm>
            <a:off x="7388352" y="1271017"/>
            <a:ext cx="3508248" cy="4665792"/>
          </a:xfrm>
          <a:prstGeom prst="rect">
            <a:avLst/>
          </a:prstGeom>
        </p:spPr>
      </p:pic>
      <p:sp>
        <p:nvSpPr>
          <p:cNvPr id="8" name="TextBox 7">
            <a:extLst>
              <a:ext uri="{FF2B5EF4-FFF2-40B4-BE49-F238E27FC236}">
                <a16:creationId xmlns:a16="http://schemas.microsoft.com/office/drawing/2014/main" id="{403BAB8D-56FE-4882-82E6-5F42E62FAE62}"/>
              </a:ext>
            </a:extLst>
          </p:cNvPr>
          <p:cNvSpPr txBox="1"/>
          <p:nvPr/>
        </p:nvSpPr>
        <p:spPr>
          <a:xfrm>
            <a:off x="365760" y="1098376"/>
            <a:ext cx="7390356" cy="1077218"/>
          </a:xfrm>
          <a:prstGeom prst="rect">
            <a:avLst/>
          </a:prstGeom>
          <a:noFill/>
        </p:spPr>
        <p:txBody>
          <a:bodyPr wrap="square" rtlCol="0">
            <a:spAutoFit/>
          </a:bodyPr>
          <a:lstStyle/>
          <a:p>
            <a:pPr lvl="0"/>
            <a:r>
              <a:rPr lang="en-US" sz="3600" dirty="0">
                <a:solidFill>
                  <a:prstClr val="white"/>
                </a:solidFill>
              </a:rPr>
              <a:t>Diversity in Games Issue</a:t>
            </a:r>
          </a:p>
          <a:p>
            <a:pPr marL="457200" indent="-457200">
              <a:buFont typeface="Arial" panose="020B0604020202020204" pitchFamily="34" charset="0"/>
              <a:buChar char="•"/>
            </a:pPr>
            <a:r>
              <a:rPr lang="en-US" sz="2800" dirty="0">
                <a:solidFill>
                  <a:prstClr val="white"/>
                </a:solidFill>
              </a:rPr>
              <a:t>Main Character, now vs then</a:t>
            </a:r>
          </a:p>
        </p:txBody>
      </p:sp>
    </p:spTree>
    <p:extLst>
      <p:ext uri="{BB962C8B-B14F-4D97-AF65-F5344CB8AC3E}">
        <p14:creationId xmlns:p14="http://schemas.microsoft.com/office/powerpoint/2010/main" val="2858935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4226926" cy="707886"/>
          </a:xfrm>
          <a:prstGeom prst="rect">
            <a:avLst/>
          </a:prstGeom>
          <a:noFill/>
        </p:spPr>
        <p:txBody>
          <a:bodyPr wrap="none" rtlCol="0">
            <a:spAutoFit/>
          </a:bodyPr>
          <a:lstStyle/>
          <a:p>
            <a:r>
              <a:rPr lang="en-US" sz="4000" dirty="0">
                <a:solidFill>
                  <a:schemeClr val="bg1"/>
                </a:solidFill>
              </a:rPr>
              <a:t>Big Publisher (THQ)</a:t>
            </a:r>
          </a:p>
        </p:txBody>
      </p:sp>
      <p:pic>
        <p:nvPicPr>
          <p:cNvPr id="4" name="Picture 3">
            <a:extLst>
              <a:ext uri="{FF2B5EF4-FFF2-40B4-BE49-F238E27FC236}">
                <a16:creationId xmlns:a16="http://schemas.microsoft.com/office/drawing/2014/main" id="{62BDD5A6-CA90-4A32-A747-BD106962069C}"/>
              </a:ext>
            </a:extLst>
          </p:cNvPr>
          <p:cNvPicPr>
            <a:picLocks noChangeAspect="1"/>
          </p:cNvPicPr>
          <p:nvPr/>
        </p:nvPicPr>
        <p:blipFill rotWithShape="1">
          <a:blip r:embed="rId3"/>
          <a:srcRect l="17636" t="29391" r="18282" b="28399"/>
          <a:stretch/>
        </p:blipFill>
        <p:spPr>
          <a:xfrm>
            <a:off x="6527799" y="1574799"/>
            <a:ext cx="5646355" cy="2082799"/>
          </a:xfrm>
          <a:prstGeom prst="rect">
            <a:avLst/>
          </a:prstGeom>
        </p:spPr>
      </p:pic>
      <p:sp>
        <p:nvSpPr>
          <p:cNvPr id="6" name="TextBox 5">
            <a:extLst>
              <a:ext uri="{FF2B5EF4-FFF2-40B4-BE49-F238E27FC236}">
                <a16:creationId xmlns:a16="http://schemas.microsoft.com/office/drawing/2014/main" id="{7BAA907C-D87F-4886-A9EC-59CB2E960503}"/>
              </a:ext>
            </a:extLst>
          </p:cNvPr>
          <p:cNvSpPr txBox="1"/>
          <p:nvPr/>
        </p:nvSpPr>
        <p:spPr>
          <a:xfrm>
            <a:off x="365760" y="1098376"/>
            <a:ext cx="7390356" cy="3046988"/>
          </a:xfrm>
          <a:prstGeom prst="rect">
            <a:avLst/>
          </a:prstGeom>
          <a:noFill/>
        </p:spPr>
        <p:txBody>
          <a:bodyPr wrap="square" rtlCol="0">
            <a:spAutoFit/>
          </a:bodyPr>
          <a:lstStyle/>
          <a:p>
            <a:r>
              <a:rPr lang="en-US" sz="3200" dirty="0">
                <a:solidFill>
                  <a:prstClr val="white"/>
                </a:solidFill>
                <a:latin typeface="Calibri" panose="020F0502020204030204"/>
              </a:rPr>
              <a:t>Base was IP Driven</a:t>
            </a:r>
          </a:p>
          <a:p>
            <a:pPr marL="457200" indent="-457200">
              <a:buFont typeface="Arial" panose="020B0604020202020204" pitchFamily="34" charset="0"/>
              <a:buChar char="•"/>
            </a:pPr>
            <a:r>
              <a:rPr lang="en-US" sz="3200" dirty="0">
                <a:solidFill>
                  <a:prstClr val="white"/>
                </a:solidFill>
                <a:latin typeface="Calibri" panose="020F0502020204030204"/>
              </a:rPr>
              <a:t>WWE (wrestling)</a:t>
            </a:r>
          </a:p>
          <a:p>
            <a:pPr marL="457200" indent="-457200">
              <a:buFont typeface="Arial" panose="020B0604020202020204" pitchFamily="34" charset="0"/>
              <a:buChar char="•"/>
            </a:pPr>
            <a:r>
              <a:rPr lang="en-US" sz="3200" dirty="0">
                <a:solidFill>
                  <a:prstClr val="white"/>
                </a:solidFill>
                <a:latin typeface="Calibri" panose="020F0502020204030204"/>
              </a:rPr>
              <a:t>Kids (Nickelodeon and others)</a:t>
            </a:r>
          </a:p>
          <a:p>
            <a:endParaRPr lang="en-US" sz="3200" dirty="0">
              <a:solidFill>
                <a:prstClr val="white"/>
              </a:solidFill>
              <a:latin typeface="Calibri" panose="020F0502020204030204"/>
            </a:endParaRPr>
          </a:p>
          <a:p>
            <a:r>
              <a:rPr lang="en-US" sz="3200" dirty="0">
                <a:solidFill>
                  <a:prstClr val="white"/>
                </a:solidFill>
                <a:latin typeface="Calibri" panose="020F0502020204030204"/>
              </a:rPr>
              <a:t>Publicly Traded, in a growth spurt</a:t>
            </a:r>
          </a:p>
          <a:p>
            <a:endParaRPr lang="en-US" sz="3200" dirty="0">
              <a:solidFill>
                <a:prstClr val="white"/>
              </a:solidFill>
              <a:latin typeface="Calibri" panose="020F0502020204030204"/>
            </a:endParaRPr>
          </a:p>
        </p:txBody>
      </p:sp>
    </p:spTree>
    <p:extLst>
      <p:ext uri="{BB962C8B-B14F-4D97-AF65-F5344CB8AC3E}">
        <p14:creationId xmlns:p14="http://schemas.microsoft.com/office/powerpoint/2010/main" val="317104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6074483" cy="707886"/>
          </a:xfrm>
          <a:prstGeom prst="rect">
            <a:avLst/>
          </a:prstGeom>
          <a:noFill/>
        </p:spPr>
        <p:txBody>
          <a:bodyPr wrap="none" rtlCol="0">
            <a:spAutoFit/>
          </a:bodyPr>
          <a:lstStyle/>
          <a:p>
            <a:r>
              <a:rPr lang="en-US" sz="4000" dirty="0">
                <a:solidFill>
                  <a:schemeClr val="bg1"/>
                </a:solidFill>
              </a:rPr>
              <a:t>Volition, Big Publisher (THQ)</a:t>
            </a:r>
          </a:p>
        </p:txBody>
      </p:sp>
      <p:pic>
        <p:nvPicPr>
          <p:cNvPr id="3" name="Picture 2">
            <a:extLst>
              <a:ext uri="{FF2B5EF4-FFF2-40B4-BE49-F238E27FC236}">
                <a16:creationId xmlns:a16="http://schemas.microsoft.com/office/drawing/2014/main" id="{A3A48BB0-6FEA-40E9-8C4C-5A73C529951B}"/>
              </a:ext>
            </a:extLst>
          </p:cNvPr>
          <p:cNvPicPr>
            <a:picLocks noChangeAspect="1"/>
          </p:cNvPicPr>
          <p:nvPr/>
        </p:nvPicPr>
        <p:blipFill>
          <a:blip r:embed="rId3"/>
          <a:stretch>
            <a:fillRect/>
          </a:stretch>
        </p:blipFill>
        <p:spPr>
          <a:xfrm>
            <a:off x="8612187" y="1785916"/>
            <a:ext cx="2995613" cy="3580123"/>
          </a:xfrm>
          <a:prstGeom prst="rect">
            <a:avLst/>
          </a:prstGeom>
        </p:spPr>
      </p:pic>
      <p:sp>
        <p:nvSpPr>
          <p:cNvPr id="7" name="TextBox 6">
            <a:extLst>
              <a:ext uri="{FF2B5EF4-FFF2-40B4-BE49-F238E27FC236}">
                <a16:creationId xmlns:a16="http://schemas.microsoft.com/office/drawing/2014/main" id="{06B7D1B7-D9A7-4E50-ABB6-A53D2A923B42}"/>
              </a:ext>
            </a:extLst>
          </p:cNvPr>
          <p:cNvSpPr txBox="1"/>
          <p:nvPr/>
        </p:nvSpPr>
        <p:spPr>
          <a:xfrm>
            <a:off x="365760" y="1098376"/>
            <a:ext cx="10515600" cy="4524315"/>
          </a:xfrm>
          <a:prstGeom prst="rect">
            <a:avLst/>
          </a:prstGeom>
          <a:noFill/>
        </p:spPr>
        <p:txBody>
          <a:bodyPr wrap="square" rtlCol="0">
            <a:spAutoFit/>
          </a:bodyPr>
          <a:lstStyle/>
          <a:p>
            <a:r>
              <a:rPr lang="en-US" sz="3200" dirty="0">
                <a:solidFill>
                  <a:prstClr val="white"/>
                </a:solidFill>
                <a:latin typeface="Calibri" panose="020F0502020204030204"/>
              </a:rPr>
              <a:t>THQ was on a studio buying spree, bought Volition</a:t>
            </a:r>
          </a:p>
          <a:p>
            <a:endParaRPr lang="en-US" sz="3200" dirty="0">
              <a:solidFill>
                <a:prstClr val="white"/>
              </a:solidFill>
              <a:latin typeface="Calibri" panose="020F0502020204030204"/>
            </a:endParaRPr>
          </a:p>
          <a:p>
            <a:pPr marL="457200" indent="-457200">
              <a:buFont typeface="Arial" panose="020B0604020202020204" pitchFamily="34" charset="0"/>
              <a:buChar char="•"/>
            </a:pPr>
            <a:r>
              <a:rPr lang="en-US" sz="3200" dirty="0">
                <a:solidFill>
                  <a:prstClr val="white"/>
                </a:solidFill>
                <a:latin typeface="Calibri" panose="020F0502020204030204"/>
              </a:rPr>
              <a:t>Came in as VP of Design/Production</a:t>
            </a:r>
          </a:p>
          <a:p>
            <a:pPr marL="457200" indent="-457200">
              <a:buFont typeface="Arial" panose="020B0604020202020204" pitchFamily="34" charset="0"/>
              <a:buChar char="•"/>
            </a:pPr>
            <a:r>
              <a:rPr lang="en-US" sz="3200" dirty="0">
                <a:solidFill>
                  <a:prstClr val="white"/>
                </a:solidFill>
                <a:latin typeface="Calibri" panose="020F0502020204030204"/>
              </a:rPr>
              <a:t>Great Boss</a:t>
            </a:r>
          </a:p>
          <a:p>
            <a:pPr marL="457200" indent="-457200">
              <a:buFont typeface="Arial" panose="020B0604020202020204" pitchFamily="34" charset="0"/>
              <a:buChar char="•"/>
            </a:pPr>
            <a:endParaRPr lang="en-US" sz="3200" dirty="0">
              <a:solidFill>
                <a:prstClr val="white"/>
              </a:solidFill>
              <a:latin typeface="Calibri" panose="020F0502020204030204"/>
            </a:endParaRPr>
          </a:p>
          <a:p>
            <a:r>
              <a:rPr lang="en-US" sz="3200" dirty="0">
                <a:solidFill>
                  <a:prstClr val="white"/>
                </a:solidFill>
                <a:latin typeface="Calibri" panose="020F0502020204030204"/>
              </a:rPr>
              <a:t>I did some things that were Good, Bad, and Ugly</a:t>
            </a:r>
          </a:p>
          <a:p>
            <a:endParaRPr lang="en-US" sz="3200" dirty="0">
              <a:solidFill>
                <a:prstClr val="white"/>
              </a:solidFill>
              <a:latin typeface="Calibri" panose="020F0502020204030204"/>
            </a:endParaRPr>
          </a:p>
          <a:p>
            <a:pPr marL="457200" indent="-457200">
              <a:buFont typeface="Arial" panose="020B0604020202020204" pitchFamily="34" charset="0"/>
              <a:buChar char="•"/>
            </a:pPr>
            <a:endParaRPr lang="en-US" sz="3200" dirty="0">
              <a:solidFill>
                <a:prstClr val="white"/>
              </a:solidFill>
              <a:latin typeface="Calibri" panose="020F0502020204030204"/>
            </a:endParaRPr>
          </a:p>
          <a:p>
            <a:pPr marL="457200" indent="-457200">
              <a:buFont typeface="Arial" panose="020B0604020202020204" pitchFamily="34" charset="0"/>
              <a:buChar char="•"/>
            </a:pPr>
            <a:endParaRPr lang="en-US" sz="3200" dirty="0">
              <a:solidFill>
                <a:prstClr val="white"/>
              </a:solidFill>
              <a:latin typeface="Calibri" panose="020F0502020204030204"/>
            </a:endParaRPr>
          </a:p>
        </p:txBody>
      </p:sp>
    </p:spTree>
    <p:extLst>
      <p:ext uri="{BB962C8B-B14F-4D97-AF65-F5344CB8AC3E}">
        <p14:creationId xmlns:p14="http://schemas.microsoft.com/office/powerpoint/2010/main" val="3062802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7578100" cy="707886"/>
          </a:xfrm>
          <a:prstGeom prst="rect">
            <a:avLst/>
          </a:prstGeom>
          <a:noFill/>
        </p:spPr>
        <p:txBody>
          <a:bodyPr wrap="none" rtlCol="0">
            <a:spAutoFit/>
          </a:bodyPr>
          <a:lstStyle/>
          <a:p>
            <a:r>
              <a:rPr lang="en-US" sz="4000" dirty="0">
                <a:solidFill>
                  <a:schemeClr val="bg1"/>
                </a:solidFill>
              </a:rPr>
              <a:t>Volition, Big Publisher (THQ): Good </a:t>
            </a:r>
          </a:p>
        </p:txBody>
      </p:sp>
      <p:pic>
        <p:nvPicPr>
          <p:cNvPr id="3" name="Picture 2">
            <a:extLst>
              <a:ext uri="{FF2B5EF4-FFF2-40B4-BE49-F238E27FC236}">
                <a16:creationId xmlns:a16="http://schemas.microsoft.com/office/drawing/2014/main" id="{A3A48BB0-6FEA-40E9-8C4C-5A73C529951B}"/>
              </a:ext>
            </a:extLst>
          </p:cNvPr>
          <p:cNvPicPr>
            <a:picLocks noChangeAspect="1"/>
          </p:cNvPicPr>
          <p:nvPr/>
        </p:nvPicPr>
        <p:blipFill>
          <a:blip r:embed="rId3"/>
          <a:stretch>
            <a:fillRect/>
          </a:stretch>
        </p:blipFill>
        <p:spPr>
          <a:xfrm>
            <a:off x="8612187" y="1785916"/>
            <a:ext cx="2995613" cy="3580123"/>
          </a:xfrm>
          <a:prstGeom prst="rect">
            <a:avLst/>
          </a:prstGeom>
        </p:spPr>
      </p:pic>
      <p:sp>
        <p:nvSpPr>
          <p:cNvPr id="7" name="TextBox 6">
            <a:extLst>
              <a:ext uri="{FF2B5EF4-FFF2-40B4-BE49-F238E27FC236}">
                <a16:creationId xmlns:a16="http://schemas.microsoft.com/office/drawing/2014/main" id="{06B7D1B7-D9A7-4E50-ABB6-A53D2A923B42}"/>
              </a:ext>
            </a:extLst>
          </p:cNvPr>
          <p:cNvSpPr txBox="1"/>
          <p:nvPr/>
        </p:nvSpPr>
        <p:spPr>
          <a:xfrm>
            <a:off x="365760" y="1098376"/>
            <a:ext cx="10515600" cy="4585871"/>
          </a:xfrm>
          <a:prstGeom prst="rect">
            <a:avLst/>
          </a:prstGeom>
          <a:noFill/>
        </p:spPr>
        <p:txBody>
          <a:bodyPr wrap="square" rtlCol="0">
            <a:spAutoFit/>
          </a:bodyPr>
          <a:lstStyle/>
          <a:p>
            <a:r>
              <a:rPr lang="en-US" sz="3200" dirty="0">
                <a:solidFill>
                  <a:schemeClr val="bg1"/>
                </a:solidFill>
              </a:rPr>
              <a:t>Installed HR</a:t>
            </a:r>
          </a:p>
          <a:p>
            <a:pPr marL="457200" indent="-457200">
              <a:buFont typeface="Arial" panose="020B0604020202020204" pitchFamily="34" charset="0"/>
              <a:buChar char="•"/>
            </a:pPr>
            <a:r>
              <a:rPr lang="en-US" sz="2800" dirty="0">
                <a:solidFill>
                  <a:schemeClr val="bg1"/>
                </a:solidFill>
              </a:rPr>
              <a:t>Career Path for every position</a:t>
            </a:r>
          </a:p>
          <a:p>
            <a:pPr marL="457200" indent="-457200">
              <a:buFont typeface="Arial" panose="020B0604020202020204" pitchFamily="34" charset="0"/>
              <a:buChar char="•"/>
            </a:pPr>
            <a:r>
              <a:rPr lang="en-US" sz="2800" dirty="0">
                <a:solidFill>
                  <a:schemeClr val="bg1"/>
                </a:solidFill>
              </a:rPr>
              <a:t>Job descriptions</a:t>
            </a:r>
          </a:p>
          <a:p>
            <a:pPr marL="457200" indent="-457200">
              <a:buFont typeface="Arial" panose="020B0604020202020204" pitchFamily="34" charset="0"/>
              <a:buChar char="•"/>
            </a:pPr>
            <a:r>
              <a:rPr lang="en-US" sz="2800" dirty="0">
                <a:solidFill>
                  <a:schemeClr val="bg1"/>
                </a:solidFill>
              </a:rPr>
              <a:t>Standardized pay ranges</a:t>
            </a:r>
          </a:p>
          <a:p>
            <a:pPr marL="457200" indent="-457200">
              <a:buFont typeface="Arial" panose="020B0604020202020204" pitchFamily="34" charset="0"/>
              <a:buChar char="•"/>
            </a:pPr>
            <a:r>
              <a:rPr lang="en-US" sz="2800" dirty="0">
                <a:solidFill>
                  <a:schemeClr val="bg1"/>
                </a:solidFill>
              </a:rPr>
              <a:t>Performance expectations</a:t>
            </a:r>
          </a:p>
          <a:p>
            <a:pPr marL="914400" lvl="1" indent="-457200">
              <a:buFont typeface="Arial" panose="020B0604020202020204" pitchFamily="34" charset="0"/>
              <a:buChar char="•"/>
            </a:pPr>
            <a:endParaRPr lang="en-US" sz="2800" dirty="0">
              <a:solidFill>
                <a:schemeClr val="bg1"/>
              </a:solidFill>
            </a:endParaRPr>
          </a:p>
          <a:p>
            <a:r>
              <a:rPr lang="en-US" sz="3200" dirty="0">
                <a:solidFill>
                  <a:schemeClr val="bg1"/>
                </a:solidFill>
              </a:rPr>
              <a:t>Setup a new studio structure</a:t>
            </a:r>
          </a:p>
          <a:p>
            <a:pPr marL="457200" indent="-457200">
              <a:buFont typeface="Arial" panose="020B0604020202020204" pitchFamily="34" charset="0"/>
              <a:buChar char="•"/>
            </a:pPr>
            <a:endParaRPr lang="en-US" sz="2800" dirty="0">
              <a:solidFill>
                <a:schemeClr val="bg1"/>
              </a:solidFill>
            </a:endParaRPr>
          </a:p>
          <a:p>
            <a:r>
              <a:rPr lang="en-US" sz="3200" dirty="0">
                <a:solidFill>
                  <a:schemeClr val="bg1"/>
                </a:solidFill>
              </a:rPr>
              <a:t>Setup a new project structure</a:t>
            </a:r>
          </a:p>
          <a:p>
            <a:pPr marL="457200" indent="-457200">
              <a:buFont typeface="Arial" panose="020B0604020202020204" pitchFamily="34" charset="0"/>
              <a:buChar char="•"/>
            </a:pPr>
            <a:r>
              <a:rPr lang="en-US" sz="2800" dirty="0">
                <a:solidFill>
                  <a:schemeClr val="bg1"/>
                </a:solidFill>
              </a:rPr>
              <a:t>With  rotating leadership roles </a:t>
            </a:r>
            <a:r>
              <a:rPr lang="en-US" sz="2800" dirty="0"/>
              <a:t> </a:t>
            </a:r>
            <a:endParaRPr lang="en-US" sz="2800" dirty="0">
              <a:solidFill>
                <a:prstClr val="white"/>
              </a:solidFill>
              <a:latin typeface="Calibri" panose="020F0502020204030204"/>
            </a:endParaRPr>
          </a:p>
        </p:txBody>
      </p:sp>
    </p:spTree>
    <p:extLst>
      <p:ext uri="{BB962C8B-B14F-4D97-AF65-F5344CB8AC3E}">
        <p14:creationId xmlns:p14="http://schemas.microsoft.com/office/powerpoint/2010/main" val="1711053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7236661" cy="707886"/>
          </a:xfrm>
          <a:prstGeom prst="rect">
            <a:avLst/>
          </a:prstGeom>
          <a:noFill/>
        </p:spPr>
        <p:txBody>
          <a:bodyPr wrap="none" rtlCol="0">
            <a:spAutoFit/>
          </a:bodyPr>
          <a:lstStyle/>
          <a:p>
            <a:r>
              <a:rPr lang="en-US" sz="4000" dirty="0">
                <a:solidFill>
                  <a:schemeClr val="bg1"/>
                </a:solidFill>
              </a:rPr>
              <a:t>Volition, Big Publisher (THQ): Bad </a:t>
            </a:r>
          </a:p>
        </p:txBody>
      </p:sp>
      <p:pic>
        <p:nvPicPr>
          <p:cNvPr id="3" name="Picture 2">
            <a:extLst>
              <a:ext uri="{FF2B5EF4-FFF2-40B4-BE49-F238E27FC236}">
                <a16:creationId xmlns:a16="http://schemas.microsoft.com/office/drawing/2014/main" id="{A3A48BB0-6FEA-40E9-8C4C-5A73C529951B}"/>
              </a:ext>
            </a:extLst>
          </p:cNvPr>
          <p:cNvPicPr>
            <a:picLocks noChangeAspect="1"/>
          </p:cNvPicPr>
          <p:nvPr/>
        </p:nvPicPr>
        <p:blipFill>
          <a:blip r:embed="rId3"/>
          <a:stretch>
            <a:fillRect/>
          </a:stretch>
        </p:blipFill>
        <p:spPr>
          <a:xfrm>
            <a:off x="8612187" y="1785916"/>
            <a:ext cx="2995613" cy="3580123"/>
          </a:xfrm>
          <a:prstGeom prst="rect">
            <a:avLst/>
          </a:prstGeom>
        </p:spPr>
      </p:pic>
      <p:sp>
        <p:nvSpPr>
          <p:cNvPr id="7" name="TextBox 6">
            <a:extLst>
              <a:ext uri="{FF2B5EF4-FFF2-40B4-BE49-F238E27FC236}">
                <a16:creationId xmlns:a16="http://schemas.microsoft.com/office/drawing/2014/main" id="{06B7D1B7-D9A7-4E50-ABB6-A53D2A923B42}"/>
              </a:ext>
            </a:extLst>
          </p:cNvPr>
          <p:cNvSpPr txBox="1"/>
          <p:nvPr/>
        </p:nvSpPr>
        <p:spPr>
          <a:xfrm>
            <a:off x="365760" y="1111628"/>
            <a:ext cx="10515600" cy="4093428"/>
          </a:xfrm>
          <a:prstGeom prst="rect">
            <a:avLst/>
          </a:prstGeom>
          <a:noFill/>
        </p:spPr>
        <p:txBody>
          <a:bodyPr wrap="square" rtlCol="0">
            <a:spAutoFit/>
          </a:bodyPr>
          <a:lstStyle/>
          <a:p>
            <a:r>
              <a:rPr lang="en-US" sz="3200" dirty="0">
                <a:solidFill>
                  <a:schemeClr val="bg1"/>
                </a:solidFill>
                <a:latin typeface="Calibri" panose="020F0502020204030204"/>
              </a:rPr>
              <a:t>Threw too many changes at them too quickly</a:t>
            </a:r>
          </a:p>
          <a:p>
            <a:pPr marL="457200" indent="-457200">
              <a:buFont typeface="Arial" panose="020B0604020202020204" pitchFamily="34" charset="0"/>
              <a:buChar char="•"/>
            </a:pPr>
            <a:r>
              <a:rPr lang="en-US" sz="2800" dirty="0">
                <a:solidFill>
                  <a:schemeClr val="bg1"/>
                </a:solidFill>
                <a:latin typeface="Calibri" panose="020F0502020204030204"/>
              </a:rPr>
              <a:t>All those studio changes and then project changes</a:t>
            </a:r>
          </a:p>
          <a:p>
            <a:pPr marL="914400" lvl="1" indent="-457200">
              <a:buFont typeface="Arial" panose="020B0604020202020204" pitchFamily="34" charset="0"/>
              <a:buChar char="•"/>
            </a:pPr>
            <a:r>
              <a:rPr lang="en-US" sz="2800" dirty="0">
                <a:solidFill>
                  <a:schemeClr val="bg1"/>
                </a:solidFill>
                <a:latin typeface="Calibri" panose="020F0502020204030204"/>
              </a:rPr>
              <a:t>New Genre</a:t>
            </a:r>
          </a:p>
          <a:p>
            <a:pPr marL="914400" lvl="1" indent="-457200">
              <a:buFont typeface="Arial" panose="020B0604020202020204" pitchFamily="34" charset="0"/>
              <a:buChar char="•"/>
            </a:pPr>
            <a:r>
              <a:rPr lang="en-US" sz="2800" dirty="0">
                <a:solidFill>
                  <a:schemeClr val="bg1"/>
                </a:solidFill>
                <a:latin typeface="Calibri" panose="020F0502020204030204"/>
              </a:rPr>
              <a:t>New Platform</a:t>
            </a:r>
          </a:p>
          <a:p>
            <a:pPr marL="914400" lvl="1" indent="-457200">
              <a:buFont typeface="Arial" panose="020B0604020202020204" pitchFamily="34" charset="0"/>
              <a:buChar char="•"/>
            </a:pPr>
            <a:r>
              <a:rPr lang="en-US" sz="2800" dirty="0">
                <a:solidFill>
                  <a:schemeClr val="bg1"/>
                </a:solidFill>
                <a:latin typeface="Calibri" panose="020F0502020204030204"/>
              </a:rPr>
              <a:t>New Tech</a:t>
            </a:r>
          </a:p>
          <a:p>
            <a:endParaRPr lang="en-US" sz="2800" dirty="0">
              <a:solidFill>
                <a:schemeClr val="bg1"/>
              </a:solidFill>
              <a:latin typeface="Calibri" panose="020F0502020204030204"/>
            </a:endParaRPr>
          </a:p>
          <a:p>
            <a:r>
              <a:rPr lang="en-US" sz="2800" dirty="0"/>
              <a:t> </a:t>
            </a:r>
            <a:r>
              <a:rPr lang="en-US" sz="3200" dirty="0">
                <a:solidFill>
                  <a:schemeClr val="bg1"/>
                </a:solidFill>
              </a:rPr>
              <a:t>Grew the company too fast</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100+ people in a year</a:t>
            </a:r>
          </a:p>
          <a:p>
            <a:pPr marL="457200" indent="-457200">
              <a:buFont typeface="Arial" panose="020B0604020202020204" pitchFamily="34" charset="0"/>
              <a:buChar char="•"/>
            </a:pPr>
            <a:endParaRPr lang="en-US" sz="2800" dirty="0">
              <a:solidFill>
                <a:prstClr val="white"/>
              </a:solidFill>
              <a:latin typeface="Calibri" panose="020F0502020204030204"/>
            </a:endParaRPr>
          </a:p>
        </p:txBody>
      </p:sp>
    </p:spTree>
    <p:extLst>
      <p:ext uri="{BB962C8B-B14F-4D97-AF65-F5344CB8AC3E}">
        <p14:creationId xmlns:p14="http://schemas.microsoft.com/office/powerpoint/2010/main" val="226669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9732921" cy="707886"/>
          </a:xfrm>
          <a:prstGeom prst="rect">
            <a:avLst/>
          </a:prstGeom>
          <a:noFill/>
        </p:spPr>
        <p:txBody>
          <a:bodyPr wrap="none" rtlCol="0">
            <a:spAutoFit/>
          </a:bodyPr>
          <a:lstStyle/>
          <a:p>
            <a:r>
              <a:rPr lang="en-US" sz="4000" dirty="0">
                <a:solidFill>
                  <a:schemeClr val="bg1"/>
                </a:solidFill>
              </a:rPr>
              <a:t>Volition, Big Publisher (THQ):  Saints Row Ugly</a:t>
            </a:r>
          </a:p>
        </p:txBody>
      </p:sp>
      <p:pic>
        <p:nvPicPr>
          <p:cNvPr id="5122" name="Picture 2">
            <a:extLst>
              <a:ext uri="{FF2B5EF4-FFF2-40B4-BE49-F238E27FC236}">
                <a16:creationId xmlns:a16="http://schemas.microsoft.com/office/drawing/2014/main" id="{43BADD4B-0C64-4889-9499-2657A4C1F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014" y="1388786"/>
            <a:ext cx="3210506" cy="45592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D4CC97-9287-40BA-A2A9-D969CF04DE5E}"/>
              </a:ext>
            </a:extLst>
          </p:cNvPr>
          <p:cNvSpPr txBox="1"/>
          <p:nvPr/>
        </p:nvSpPr>
        <p:spPr>
          <a:xfrm>
            <a:off x="365760" y="1098376"/>
            <a:ext cx="7390356" cy="3046988"/>
          </a:xfrm>
          <a:prstGeom prst="rect">
            <a:avLst/>
          </a:prstGeom>
          <a:noFill/>
        </p:spPr>
        <p:txBody>
          <a:bodyPr wrap="square" rtlCol="0">
            <a:spAutoFit/>
          </a:bodyPr>
          <a:lstStyle/>
          <a:p>
            <a:r>
              <a:rPr lang="en-US" sz="3200" dirty="0">
                <a:solidFill>
                  <a:prstClr val="white"/>
                </a:solidFill>
                <a:latin typeface="Calibri" panose="020F0502020204030204"/>
              </a:rPr>
              <a:t>What we did building SR wasn’t just ugly</a:t>
            </a:r>
          </a:p>
          <a:p>
            <a:pPr marL="457200" indent="-457200">
              <a:buFont typeface="Arial" panose="020B0604020202020204" pitchFamily="34" charset="0"/>
              <a:buChar char="•"/>
            </a:pPr>
            <a:r>
              <a:rPr lang="en-US" sz="3200" dirty="0">
                <a:solidFill>
                  <a:prstClr val="white"/>
                </a:solidFill>
                <a:latin typeface="Calibri" panose="020F0502020204030204"/>
              </a:rPr>
              <a:t>It was painful</a:t>
            </a:r>
          </a:p>
          <a:p>
            <a:pPr marL="457200" indent="-457200">
              <a:buFont typeface="Arial" panose="020B0604020202020204" pitchFamily="34" charset="0"/>
              <a:buChar char="•"/>
            </a:pPr>
            <a:r>
              <a:rPr lang="en-US" sz="3200" dirty="0">
                <a:solidFill>
                  <a:prstClr val="white"/>
                </a:solidFill>
                <a:latin typeface="Calibri" panose="020F0502020204030204"/>
              </a:rPr>
              <a:t>It was eye opening</a:t>
            </a:r>
          </a:p>
          <a:p>
            <a:pPr marL="457200" indent="-457200">
              <a:buFont typeface="Arial" panose="020B0604020202020204" pitchFamily="34" charset="0"/>
              <a:buChar char="•"/>
            </a:pPr>
            <a:r>
              <a:rPr lang="en-US" sz="3200" dirty="0">
                <a:solidFill>
                  <a:prstClr val="white"/>
                </a:solidFill>
                <a:latin typeface="Calibri" panose="020F0502020204030204"/>
              </a:rPr>
              <a:t>It changed the way we made games	</a:t>
            </a:r>
          </a:p>
          <a:p>
            <a:pPr marL="914400" lvl="1" indent="-457200">
              <a:buFont typeface="Arial" panose="020B0604020202020204" pitchFamily="34" charset="0"/>
              <a:buChar char="•"/>
            </a:pPr>
            <a:endParaRPr lang="en-US" sz="3200" dirty="0">
              <a:solidFill>
                <a:prstClr val="white"/>
              </a:solidFill>
              <a:latin typeface="Calibri" panose="020F0502020204030204"/>
            </a:endParaRPr>
          </a:p>
          <a:p>
            <a:endParaRPr lang="en-US" sz="3200" dirty="0">
              <a:solidFill>
                <a:prstClr val="white"/>
              </a:solidFill>
              <a:latin typeface="Calibri" panose="020F0502020204030204"/>
            </a:endParaRPr>
          </a:p>
        </p:txBody>
      </p:sp>
    </p:spTree>
    <p:extLst>
      <p:ext uri="{BB962C8B-B14F-4D97-AF65-F5344CB8AC3E}">
        <p14:creationId xmlns:p14="http://schemas.microsoft.com/office/powerpoint/2010/main" val="1428899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7713715" cy="1323439"/>
          </a:xfrm>
          <a:prstGeom prst="rect">
            <a:avLst/>
          </a:prstGeom>
          <a:noFill/>
        </p:spPr>
        <p:txBody>
          <a:bodyPr wrap="none" rtlCol="0">
            <a:spAutoFit/>
          </a:bodyPr>
          <a:lstStyle/>
          <a:p>
            <a:r>
              <a:rPr lang="en-US" sz="4000" dirty="0">
                <a:solidFill>
                  <a:schemeClr val="bg1"/>
                </a:solidFill>
              </a:rPr>
              <a:t>Volition: Saints Row </a:t>
            </a:r>
            <a:r>
              <a:rPr lang="en-US" sz="4000" dirty="0">
                <a:solidFill>
                  <a:prstClr val="white"/>
                </a:solidFill>
              </a:rPr>
              <a:t>Sequels, Yea!!!</a:t>
            </a:r>
          </a:p>
          <a:p>
            <a:endParaRPr lang="en-US" sz="4000" dirty="0">
              <a:solidFill>
                <a:schemeClr val="bg1"/>
              </a:solidFill>
            </a:endParaRPr>
          </a:p>
        </p:txBody>
      </p:sp>
      <p:pic>
        <p:nvPicPr>
          <p:cNvPr id="5" name="Picture 4">
            <a:extLst>
              <a:ext uri="{FF2B5EF4-FFF2-40B4-BE49-F238E27FC236}">
                <a16:creationId xmlns:a16="http://schemas.microsoft.com/office/drawing/2014/main" id="{6E3D9C57-89BC-44C1-806F-3230BDD350EA}"/>
              </a:ext>
            </a:extLst>
          </p:cNvPr>
          <p:cNvPicPr preferRelativeResize="0">
            <a:picLocks/>
          </p:cNvPicPr>
          <p:nvPr/>
        </p:nvPicPr>
        <p:blipFill>
          <a:blip r:embed="rId3"/>
          <a:stretch>
            <a:fillRect/>
          </a:stretch>
        </p:blipFill>
        <p:spPr>
          <a:xfrm>
            <a:off x="6096000" y="1063125"/>
            <a:ext cx="2336800" cy="3331182"/>
          </a:xfrm>
          <a:prstGeom prst="rect">
            <a:avLst/>
          </a:prstGeom>
        </p:spPr>
      </p:pic>
      <p:pic>
        <p:nvPicPr>
          <p:cNvPr id="4" name="Picture 3">
            <a:extLst>
              <a:ext uri="{FF2B5EF4-FFF2-40B4-BE49-F238E27FC236}">
                <a16:creationId xmlns:a16="http://schemas.microsoft.com/office/drawing/2014/main" id="{EF6D0312-9D5C-48FA-9203-14F3D8AC41A8}"/>
              </a:ext>
            </a:extLst>
          </p:cNvPr>
          <p:cNvPicPr>
            <a:picLocks noChangeAspect="1"/>
          </p:cNvPicPr>
          <p:nvPr/>
        </p:nvPicPr>
        <p:blipFill>
          <a:blip r:embed="rId4"/>
          <a:stretch>
            <a:fillRect/>
          </a:stretch>
        </p:blipFill>
        <p:spPr>
          <a:xfrm>
            <a:off x="8001000" y="2207908"/>
            <a:ext cx="2336800" cy="3331183"/>
          </a:xfrm>
          <a:prstGeom prst="rect">
            <a:avLst/>
          </a:prstGeom>
        </p:spPr>
      </p:pic>
      <p:pic>
        <p:nvPicPr>
          <p:cNvPr id="6" name="Picture 5">
            <a:extLst>
              <a:ext uri="{FF2B5EF4-FFF2-40B4-BE49-F238E27FC236}">
                <a16:creationId xmlns:a16="http://schemas.microsoft.com/office/drawing/2014/main" id="{F5D75B1F-3864-4097-B2FF-1B6BC1285C49}"/>
              </a:ext>
            </a:extLst>
          </p:cNvPr>
          <p:cNvPicPr>
            <a:picLocks/>
          </p:cNvPicPr>
          <p:nvPr/>
        </p:nvPicPr>
        <p:blipFill>
          <a:blip r:embed="rId5"/>
          <a:stretch>
            <a:fillRect/>
          </a:stretch>
        </p:blipFill>
        <p:spPr>
          <a:xfrm>
            <a:off x="9639300" y="3402496"/>
            <a:ext cx="2336800" cy="3331182"/>
          </a:xfrm>
          <a:prstGeom prst="rect">
            <a:avLst/>
          </a:prstGeom>
        </p:spPr>
      </p:pic>
      <p:sp>
        <p:nvSpPr>
          <p:cNvPr id="8" name="TextBox 7">
            <a:extLst>
              <a:ext uri="{FF2B5EF4-FFF2-40B4-BE49-F238E27FC236}">
                <a16:creationId xmlns:a16="http://schemas.microsoft.com/office/drawing/2014/main" id="{1DBA1A2D-EA0C-44AF-A6BE-845FC4BA895F}"/>
              </a:ext>
            </a:extLst>
          </p:cNvPr>
          <p:cNvSpPr txBox="1"/>
          <p:nvPr/>
        </p:nvSpPr>
        <p:spPr>
          <a:xfrm>
            <a:off x="365760" y="1098376"/>
            <a:ext cx="5880100" cy="4955203"/>
          </a:xfrm>
          <a:prstGeom prst="rect">
            <a:avLst/>
          </a:prstGeom>
          <a:noFill/>
        </p:spPr>
        <p:txBody>
          <a:bodyPr wrap="square" rtlCol="0">
            <a:spAutoFit/>
          </a:bodyPr>
          <a:lstStyle/>
          <a:p>
            <a:r>
              <a:rPr lang="en-US" sz="2800" dirty="0">
                <a:solidFill>
                  <a:prstClr val="white"/>
                </a:solidFill>
              </a:rPr>
              <a:t>Saints Row the Third, big seller</a:t>
            </a:r>
          </a:p>
          <a:p>
            <a:pPr marL="457200" indent="-457200">
              <a:buFont typeface="Arial" panose="020B0604020202020204" pitchFamily="34" charset="0"/>
              <a:buChar char="•"/>
            </a:pPr>
            <a:r>
              <a:rPr lang="en-US" sz="2400" dirty="0">
                <a:solidFill>
                  <a:prstClr val="white"/>
                </a:solidFill>
              </a:rPr>
              <a:t>Found our strength</a:t>
            </a:r>
          </a:p>
          <a:p>
            <a:pPr marL="457200" indent="-457200">
              <a:buFont typeface="Arial" panose="020B0604020202020204" pitchFamily="34" charset="0"/>
              <a:buChar char="•"/>
            </a:pPr>
            <a:r>
              <a:rPr lang="en-US" sz="2400" dirty="0">
                <a:solidFill>
                  <a:prstClr val="white"/>
                </a:solidFill>
                <a:latin typeface="Calibri" panose="020F0502020204030204"/>
              </a:rPr>
              <a:t>Focused on Density, not size</a:t>
            </a:r>
          </a:p>
          <a:p>
            <a:pPr marL="457200" indent="-457200">
              <a:buFont typeface="Arial" panose="020B0604020202020204" pitchFamily="34" charset="0"/>
              <a:buChar char="•"/>
            </a:pPr>
            <a:endParaRPr lang="en-US" sz="1200" dirty="0">
              <a:solidFill>
                <a:prstClr val="white"/>
              </a:solidFill>
              <a:latin typeface="Calibri" panose="020F0502020204030204"/>
            </a:endParaRPr>
          </a:p>
          <a:p>
            <a:r>
              <a:rPr lang="en-US" sz="2800" dirty="0">
                <a:solidFill>
                  <a:prstClr val="white"/>
                </a:solidFill>
                <a:latin typeface="Calibri" panose="020F0502020204030204"/>
              </a:rPr>
              <a:t>Good:</a:t>
            </a:r>
          </a:p>
          <a:p>
            <a:pPr marL="457200" indent="-457200">
              <a:buFont typeface="Arial" panose="020B0604020202020204" pitchFamily="34" charset="0"/>
              <a:buChar char="•"/>
            </a:pPr>
            <a:r>
              <a:rPr lang="en-US" sz="2400" dirty="0">
                <a:solidFill>
                  <a:prstClr val="white"/>
                </a:solidFill>
              </a:rPr>
              <a:t>Brought in managers to support folks</a:t>
            </a:r>
          </a:p>
          <a:p>
            <a:pPr marL="457200" indent="-457200">
              <a:buFont typeface="Arial" panose="020B0604020202020204" pitchFamily="34" charset="0"/>
              <a:buChar char="•"/>
            </a:pPr>
            <a:r>
              <a:rPr lang="en-US" sz="2400" dirty="0">
                <a:solidFill>
                  <a:prstClr val="white"/>
                </a:solidFill>
              </a:rPr>
              <a:t>Treated the company as adults</a:t>
            </a:r>
          </a:p>
          <a:p>
            <a:pPr marL="457200" indent="-457200">
              <a:buFont typeface="Arial" panose="020B0604020202020204" pitchFamily="34" charset="0"/>
              <a:buChar char="•"/>
            </a:pPr>
            <a:r>
              <a:rPr lang="en-US" sz="2400" dirty="0">
                <a:solidFill>
                  <a:prstClr val="white"/>
                </a:solidFill>
              </a:rPr>
              <a:t>FWE </a:t>
            </a:r>
          </a:p>
          <a:p>
            <a:r>
              <a:rPr lang="en-US" sz="2800" dirty="0">
                <a:solidFill>
                  <a:prstClr val="white"/>
                </a:solidFill>
                <a:latin typeface="Calibri" panose="020F0502020204030204"/>
              </a:rPr>
              <a:t>Bad:</a:t>
            </a:r>
          </a:p>
          <a:p>
            <a:pPr marL="457200" indent="-457200">
              <a:buFont typeface="Arial" panose="020B0604020202020204" pitchFamily="34" charset="0"/>
              <a:buChar char="•"/>
            </a:pPr>
            <a:r>
              <a:rPr lang="en-US" sz="2400" dirty="0">
                <a:solidFill>
                  <a:prstClr val="white"/>
                </a:solidFill>
                <a:latin typeface="Calibri" panose="020F0502020204030204"/>
              </a:rPr>
              <a:t>Communication</a:t>
            </a:r>
          </a:p>
          <a:p>
            <a:pPr marL="457200" indent="-457200">
              <a:buFont typeface="Arial" panose="020B0604020202020204" pitchFamily="34" charset="0"/>
              <a:buChar char="•"/>
            </a:pPr>
            <a:r>
              <a:rPr lang="en-US" sz="2400" dirty="0">
                <a:solidFill>
                  <a:prstClr val="white"/>
                </a:solidFill>
                <a:latin typeface="Calibri" panose="020F0502020204030204"/>
              </a:rPr>
              <a:t>Meetings</a:t>
            </a:r>
          </a:p>
          <a:p>
            <a:r>
              <a:rPr lang="en-US" sz="2800" dirty="0">
                <a:solidFill>
                  <a:prstClr val="white"/>
                </a:solidFill>
                <a:latin typeface="Calibri" panose="020F0502020204030204"/>
              </a:rPr>
              <a:t>Ugly:</a:t>
            </a:r>
          </a:p>
          <a:p>
            <a:pPr marL="457200" indent="-457200">
              <a:buFont typeface="Arial" panose="020B0604020202020204" pitchFamily="34" charset="0"/>
              <a:buChar char="•"/>
            </a:pPr>
            <a:r>
              <a:rPr lang="en-US" sz="2400" dirty="0">
                <a:solidFill>
                  <a:prstClr val="white"/>
                </a:solidFill>
                <a:latin typeface="Calibri" panose="020F0502020204030204"/>
              </a:rPr>
              <a:t>Lack of Long-term IP planning</a:t>
            </a:r>
          </a:p>
        </p:txBody>
      </p:sp>
    </p:spTree>
    <p:extLst>
      <p:ext uri="{BB962C8B-B14F-4D97-AF65-F5344CB8AC3E}">
        <p14:creationId xmlns:p14="http://schemas.microsoft.com/office/powerpoint/2010/main" val="336263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8571962" cy="1323439"/>
          </a:xfrm>
          <a:prstGeom prst="rect">
            <a:avLst/>
          </a:prstGeom>
          <a:noFill/>
        </p:spPr>
        <p:txBody>
          <a:bodyPr wrap="none" rtlCol="0">
            <a:spAutoFit/>
          </a:bodyPr>
          <a:lstStyle/>
          <a:p>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Volition, Big Publisher (THQ): </a:t>
            </a:r>
            <a:r>
              <a:rPr lang="en-US" sz="3600" dirty="0">
                <a:solidFill>
                  <a:prstClr val="white"/>
                </a:solidFill>
              </a:rPr>
              <a:t>The big ugly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3A48BB0-6FEA-40E9-8C4C-5A73C529951B}"/>
              </a:ext>
            </a:extLst>
          </p:cNvPr>
          <p:cNvPicPr>
            <a:picLocks noChangeAspect="1"/>
          </p:cNvPicPr>
          <p:nvPr/>
        </p:nvPicPr>
        <p:blipFill>
          <a:blip r:embed="rId3"/>
          <a:stretch>
            <a:fillRect/>
          </a:stretch>
        </p:blipFill>
        <p:spPr>
          <a:xfrm>
            <a:off x="9020738" y="3089657"/>
            <a:ext cx="2097429" cy="2506684"/>
          </a:xfrm>
          <a:prstGeom prst="rect">
            <a:avLst/>
          </a:prstGeom>
        </p:spPr>
      </p:pic>
      <p:sp>
        <p:nvSpPr>
          <p:cNvPr id="7" name="TextBox 6">
            <a:extLst>
              <a:ext uri="{FF2B5EF4-FFF2-40B4-BE49-F238E27FC236}">
                <a16:creationId xmlns:a16="http://schemas.microsoft.com/office/drawing/2014/main" id="{06B7D1B7-D9A7-4E50-ABB6-A53D2A923B42}"/>
              </a:ext>
            </a:extLst>
          </p:cNvPr>
          <p:cNvSpPr txBox="1"/>
          <p:nvPr/>
        </p:nvSpPr>
        <p:spPr>
          <a:xfrm>
            <a:off x="365760" y="1098376"/>
            <a:ext cx="4965700" cy="2062103"/>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Bankruptcy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36CD771-4C4E-4F7C-BC04-883A364A5E57}"/>
              </a:ext>
            </a:extLst>
          </p:cNvPr>
          <p:cNvPicPr>
            <a:picLocks noChangeAspect="1"/>
          </p:cNvPicPr>
          <p:nvPr/>
        </p:nvPicPr>
        <p:blipFill>
          <a:blip r:embed="rId4"/>
          <a:stretch>
            <a:fillRect/>
          </a:stretch>
        </p:blipFill>
        <p:spPr>
          <a:xfrm>
            <a:off x="8099307" y="1261659"/>
            <a:ext cx="3940293" cy="1455270"/>
          </a:xfrm>
          <a:prstGeom prst="rect">
            <a:avLst/>
          </a:prstGeom>
        </p:spPr>
      </p:pic>
    </p:spTree>
    <p:extLst>
      <p:ext uri="{BB962C8B-B14F-4D97-AF65-F5344CB8AC3E}">
        <p14:creationId xmlns:p14="http://schemas.microsoft.com/office/powerpoint/2010/main" val="204214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7931017" cy="707886"/>
          </a:xfrm>
          <a:prstGeom prst="rect">
            <a:avLst/>
          </a:prstGeom>
          <a:noFill/>
        </p:spPr>
        <p:txBody>
          <a:bodyPr wrap="none" rtlCol="0">
            <a:spAutoFit/>
          </a:bodyPr>
          <a:lstStyle/>
          <a:p>
            <a:r>
              <a:rPr lang="en-US" sz="4000" dirty="0" err="1">
                <a:solidFill>
                  <a:schemeClr val="bg1"/>
                </a:solidFill>
              </a:rPr>
              <a:t>DSVolition</a:t>
            </a:r>
            <a:r>
              <a:rPr lang="en-US" sz="4000" dirty="0">
                <a:solidFill>
                  <a:schemeClr val="bg1"/>
                </a:solidFill>
              </a:rPr>
              <a:t>, B Product Publisher: Koch</a:t>
            </a:r>
          </a:p>
        </p:txBody>
      </p:sp>
      <p:pic>
        <p:nvPicPr>
          <p:cNvPr id="6" name="Picture 5">
            <a:extLst>
              <a:ext uri="{FF2B5EF4-FFF2-40B4-BE49-F238E27FC236}">
                <a16:creationId xmlns:a16="http://schemas.microsoft.com/office/drawing/2014/main" id="{BB8DEEE4-4D09-4E4D-9AF7-F27A158F8450}"/>
              </a:ext>
            </a:extLst>
          </p:cNvPr>
          <p:cNvPicPr>
            <a:picLocks noChangeAspect="1"/>
          </p:cNvPicPr>
          <p:nvPr/>
        </p:nvPicPr>
        <p:blipFill>
          <a:blip r:embed="rId3"/>
          <a:stretch>
            <a:fillRect/>
          </a:stretch>
        </p:blipFill>
        <p:spPr>
          <a:xfrm>
            <a:off x="8686800" y="1828800"/>
            <a:ext cx="2746543" cy="3385590"/>
          </a:xfrm>
          <a:prstGeom prst="rect">
            <a:avLst/>
          </a:prstGeom>
        </p:spPr>
      </p:pic>
      <p:sp>
        <p:nvSpPr>
          <p:cNvPr id="7" name="TextBox 6">
            <a:extLst>
              <a:ext uri="{FF2B5EF4-FFF2-40B4-BE49-F238E27FC236}">
                <a16:creationId xmlns:a16="http://schemas.microsoft.com/office/drawing/2014/main" id="{1002C369-A572-427D-8646-F7A9C24034E6}"/>
              </a:ext>
            </a:extLst>
          </p:cNvPr>
          <p:cNvSpPr txBox="1"/>
          <p:nvPr/>
        </p:nvSpPr>
        <p:spPr>
          <a:xfrm>
            <a:off x="365760" y="1098376"/>
            <a:ext cx="8216900" cy="48628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white"/>
                </a:solidFill>
                <a:latin typeface="Calibri" panose="020F0502020204030204"/>
              </a:rPr>
              <a:t>Tried to Remake SR (Agents of Mayhem)</a:t>
            </a:r>
          </a:p>
          <a:p>
            <a:pPr marL="457200" lvl="0" indent="-457200">
              <a:buFont typeface="Arial" panose="020B0604020202020204" pitchFamily="34" charset="0"/>
              <a:buChar char="•"/>
              <a:defRPr/>
            </a:pPr>
            <a:r>
              <a:rPr lang="en-US" sz="2800" dirty="0">
                <a:solidFill>
                  <a:prstClr val="white"/>
                </a:solidFill>
              </a:rPr>
              <a:t>Aggressive, forward-looking plan</a:t>
            </a:r>
          </a:p>
          <a:p>
            <a:pPr marL="914400" lvl="1" indent="-457200">
              <a:buFont typeface="Arial" panose="020B0604020202020204" pitchFamily="34" charset="0"/>
              <a:buChar char="•"/>
            </a:pPr>
            <a:r>
              <a:rPr lang="en-US" sz="2800" dirty="0">
                <a:solidFill>
                  <a:prstClr val="white"/>
                </a:solidFill>
              </a:rPr>
              <a:t>Persistent world constantly growing, changing</a:t>
            </a:r>
          </a:p>
          <a:p>
            <a:pPr marL="1371600" lvl="2" indent="-457200">
              <a:buFont typeface="Arial" panose="020B0604020202020204" pitchFamily="34" charset="0"/>
              <a:buChar char="•"/>
            </a:pPr>
            <a:r>
              <a:rPr lang="en-US" sz="2400" dirty="0">
                <a:solidFill>
                  <a:prstClr val="white"/>
                </a:solidFill>
              </a:rPr>
              <a:t>32 cities, each with a focused style</a:t>
            </a:r>
          </a:p>
          <a:p>
            <a:pPr marL="1371600" lvl="2" indent="-457200">
              <a:buFont typeface="Arial" panose="020B0604020202020204" pitchFamily="34" charset="0"/>
              <a:buChar char="•"/>
            </a:pPr>
            <a:r>
              <a:rPr lang="en-US" sz="2400" dirty="0">
                <a:solidFill>
                  <a:prstClr val="white"/>
                </a:solidFill>
              </a:rPr>
              <a:t>Persistent changing environments &amp; characters</a:t>
            </a:r>
          </a:p>
          <a:p>
            <a:pPr marL="1371600" lvl="2" indent="-457200">
              <a:buFont typeface="Arial" panose="020B0604020202020204" pitchFamily="34" charset="0"/>
              <a:buChar char="•"/>
            </a:pPr>
            <a:r>
              <a:rPr lang="en-US" sz="2400" dirty="0">
                <a:solidFill>
                  <a:prstClr val="white"/>
                </a:solidFill>
              </a:rPr>
              <a:t>Character focused</a:t>
            </a:r>
          </a:p>
          <a:p>
            <a:pPr marL="1371600" lvl="2" indent="-457200">
              <a:buFont typeface="Arial" panose="020B0604020202020204" pitchFamily="34" charset="0"/>
              <a:buChar char="•"/>
            </a:pPr>
            <a:endParaRPr lang="en-US" sz="1100" dirty="0">
              <a:solidFill>
                <a:prstClr val="white"/>
              </a:solidFill>
            </a:endParaRPr>
          </a:p>
          <a:p>
            <a:pPr marL="457200" lvl="0" indent="-457200">
              <a:buFont typeface="Arial" panose="020B0604020202020204" pitchFamily="34" charset="0"/>
              <a:buChar char="•"/>
              <a:defRPr/>
            </a:pPr>
            <a:r>
              <a:rPr lang="en-US" sz="2800" dirty="0">
                <a:solidFill>
                  <a:prstClr val="white"/>
                </a:solidFill>
              </a:rPr>
              <a:t>New methods to set project vision </a:t>
            </a:r>
          </a:p>
          <a:p>
            <a:pPr marL="457200" lvl="0" indent="-457200">
              <a:buFont typeface="Arial" panose="020B0604020202020204" pitchFamily="34" charset="0"/>
              <a:buChar char="•"/>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New project </a:t>
            </a:r>
            <a:r>
              <a:rPr lang="en-US" sz="2800" dirty="0">
                <a:solidFill>
                  <a:prstClr val="white"/>
                </a:solidFill>
                <a:latin typeface="Calibri" panose="020F0502020204030204"/>
              </a:rPr>
              <a:t>s</a:t>
            </a: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tructure</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lvl="0" indent="-457200">
              <a:buFont typeface="Arial" panose="020B0604020202020204" pitchFamily="34" charset="0"/>
              <a:buChar char="•"/>
              <a:defRPr/>
            </a:pPr>
            <a:r>
              <a:rPr lang="en-US" sz="2800" dirty="0">
                <a:solidFill>
                  <a:prstClr val="white"/>
                </a:solidFill>
              </a:rPr>
              <a:t>New engine </a:t>
            </a:r>
            <a:endParaRPr lang="en-US" sz="3200" dirty="0">
              <a:solidFill>
                <a:prstClr val="white"/>
              </a:solidFill>
            </a:endParaRPr>
          </a:p>
          <a:p>
            <a:pPr marL="1371600" lvl="2" indent="-457200">
              <a:buFont typeface="Arial" panose="020B0604020202020204" pitchFamily="34" charset="0"/>
              <a:buChar char="•"/>
            </a:pPr>
            <a:endParaRPr lang="en-US" sz="1200" dirty="0">
              <a:solidFill>
                <a:prstClr val="white"/>
              </a:solidFill>
            </a:endParaRPr>
          </a:p>
          <a:p>
            <a:pPr lvl="0">
              <a:defRPr/>
            </a:pPr>
            <a:r>
              <a:rPr lang="en-US" sz="3200" dirty="0">
                <a:solidFill>
                  <a:prstClr val="white"/>
                </a:solidFill>
              </a:rPr>
              <a:t>Overhang all of this was a Cultural Mismatch</a:t>
            </a:r>
          </a:p>
          <a:p>
            <a:pPr marL="1371600" lvl="2" indent="-457200">
              <a:buFont typeface="Arial" panose="020B0604020202020204" pitchFamily="34" charset="0"/>
              <a:buChar cha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133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5784853" cy="707886"/>
          </a:xfrm>
          <a:prstGeom prst="rect">
            <a:avLst/>
          </a:prstGeom>
          <a:noFill/>
        </p:spPr>
        <p:txBody>
          <a:bodyPr wrap="none" rtlCol="0">
            <a:spAutoFit/>
          </a:bodyPr>
          <a:lstStyle/>
          <a:p>
            <a:r>
              <a:rPr lang="en-US" sz="4000" dirty="0" err="1">
                <a:solidFill>
                  <a:schemeClr val="bg1"/>
                </a:solidFill>
              </a:rPr>
              <a:t>DSVolition</a:t>
            </a:r>
            <a:r>
              <a:rPr lang="en-US" sz="4000" dirty="0">
                <a:solidFill>
                  <a:schemeClr val="bg1"/>
                </a:solidFill>
              </a:rPr>
              <a:t> (Koch): G, B &amp; U</a:t>
            </a:r>
          </a:p>
        </p:txBody>
      </p:sp>
      <p:pic>
        <p:nvPicPr>
          <p:cNvPr id="6" name="Picture 5">
            <a:extLst>
              <a:ext uri="{FF2B5EF4-FFF2-40B4-BE49-F238E27FC236}">
                <a16:creationId xmlns:a16="http://schemas.microsoft.com/office/drawing/2014/main" id="{BB8DEEE4-4D09-4E4D-9AF7-F27A158F8450}"/>
              </a:ext>
            </a:extLst>
          </p:cNvPr>
          <p:cNvPicPr>
            <a:picLocks noChangeAspect="1"/>
          </p:cNvPicPr>
          <p:nvPr/>
        </p:nvPicPr>
        <p:blipFill>
          <a:blip r:embed="rId3"/>
          <a:stretch>
            <a:fillRect/>
          </a:stretch>
        </p:blipFill>
        <p:spPr>
          <a:xfrm>
            <a:off x="8686800" y="1828800"/>
            <a:ext cx="2746543" cy="3385590"/>
          </a:xfrm>
          <a:prstGeom prst="rect">
            <a:avLst/>
          </a:prstGeom>
        </p:spPr>
      </p:pic>
      <p:sp>
        <p:nvSpPr>
          <p:cNvPr id="7" name="TextBox 6">
            <a:extLst>
              <a:ext uri="{FF2B5EF4-FFF2-40B4-BE49-F238E27FC236}">
                <a16:creationId xmlns:a16="http://schemas.microsoft.com/office/drawing/2014/main" id="{1002C369-A572-427D-8646-F7A9C24034E6}"/>
              </a:ext>
            </a:extLst>
          </p:cNvPr>
          <p:cNvSpPr txBox="1"/>
          <p:nvPr/>
        </p:nvSpPr>
        <p:spPr>
          <a:xfrm>
            <a:off x="365760" y="1098376"/>
            <a:ext cx="8216900" cy="49552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white"/>
                </a:solidFill>
                <a:latin typeface="Calibri" panose="020F0502020204030204"/>
              </a:rPr>
              <a:t>Good: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Vision system worked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Engine turned out amazing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prstClr val="white"/>
              </a:solidFill>
              <a:latin typeface="Calibri" panose="020F0502020204030204"/>
            </a:endParaRPr>
          </a:p>
          <a:p>
            <a:pPr lvl="0">
              <a:defRPr/>
            </a:pPr>
            <a:r>
              <a:rPr lang="en-US" sz="3200" dirty="0">
                <a:solidFill>
                  <a:prstClr val="white"/>
                </a:solidFill>
              </a:rPr>
              <a:t>Bad: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Ran out of money (Koch wouldn’t continue)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Engine took too long and therefore cost too much</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Sony wouldn’t support our plan anyway</a:t>
            </a:r>
          </a:p>
          <a:p>
            <a:pPr marL="457200" indent="-457200">
              <a:buFont typeface="Arial" panose="020B0604020202020204" pitchFamily="34" charset="0"/>
              <a:buChar char="•"/>
            </a:pPr>
            <a:endParaRPr lang="en-US" sz="1200" dirty="0">
              <a:solidFill>
                <a:prstClr val="white"/>
              </a:solidFill>
            </a:endParaRPr>
          </a:p>
          <a:p>
            <a:r>
              <a:rPr lang="en-US" sz="3200" dirty="0">
                <a:solidFill>
                  <a:prstClr val="white"/>
                </a:solidFill>
              </a:rPr>
              <a:t>Ugly:</a:t>
            </a:r>
          </a:p>
          <a:p>
            <a:pPr marL="457200" indent="-457200">
              <a:buFont typeface="Arial" panose="020B0604020202020204" pitchFamily="34" charset="0"/>
              <a:buChar char="•"/>
            </a:pPr>
            <a:r>
              <a:rPr lang="en-US" sz="2400" dirty="0">
                <a:solidFill>
                  <a:prstClr val="white"/>
                </a:solidFill>
              </a:rPr>
              <a:t>Tried to pivot to a 3</a:t>
            </a:r>
            <a:r>
              <a:rPr lang="en-US" sz="2400" baseline="30000" dirty="0">
                <a:solidFill>
                  <a:prstClr val="white"/>
                </a:solidFill>
              </a:rPr>
              <a:t>rd</a:t>
            </a:r>
            <a:r>
              <a:rPr lang="en-US" sz="2400" dirty="0">
                <a:solidFill>
                  <a:prstClr val="white"/>
                </a:solidFill>
              </a:rPr>
              <a:t> person action game, failed</a:t>
            </a:r>
          </a:p>
          <a:p>
            <a:pPr marL="457200" indent="-457200">
              <a:buFont typeface="Arial" panose="020B0604020202020204" pitchFamily="34" charset="0"/>
              <a:buChar char="•"/>
            </a:pPr>
            <a:r>
              <a:rPr lang="en-US" sz="2400" dirty="0">
                <a:solidFill>
                  <a:prstClr val="white"/>
                </a:solidFill>
              </a:rPr>
              <a:t>Lost support from Marketing</a:t>
            </a:r>
          </a:p>
          <a:p>
            <a:pPr marL="457200" indent="-457200">
              <a:buFont typeface="Arial" panose="020B0604020202020204" pitchFamily="34" charset="0"/>
              <a:buChar cha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Another round</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of layoffs, including myself</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96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3436903" cy="707886"/>
          </a:xfrm>
          <a:prstGeom prst="rect">
            <a:avLst/>
          </a:prstGeom>
          <a:noFill/>
        </p:spPr>
        <p:txBody>
          <a:bodyPr wrap="none" rtlCol="0">
            <a:spAutoFit/>
          </a:bodyPr>
          <a:lstStyle/>
          <a:p>
            <a:r>
              <a:rPr lang="en-US" sz="4000" dirty="0">
                <a:solidFill>
                  <a:schemeClr val="bg1"/>
                </a:solidFill>
              </a:rPr>
              <a:t>My Background</a:t>
            </a:r>
          </a:p>
        </p:txBody>
      </p:sp>
      <p:sp>
        <p:nvSpPr>
          <p:cNvPr id="16" name="TextBox 15">
            <a:extLst>
              <a:ext uri="{FF2B5EF4-FFF2-40B4-BE49-F238E27FC236}">
                <a16:creationId xmlns:a16="http://schemas.microsoft.com/office/drawing/2014/main" id="{5AF708CF-E7BD-4184-9898-4A30F4FEE81A}"/>
              </a:ext>
            </a:extLst>
          </p:cNvPr>
          <p:cNvSpPr txBox="1"/>
          <p:nvPr/>
        </p:nvSpPr>
        <p:spPr>
          <a:xfrm>
            <a:off x="365760" y="1098376"/>
            <a:ext cx="6523755" cy="4031873"/>
          </a:xfrm>
          <a:prstGeom prst="rect">
            <a:avLst/>
          </a:prstGeom>
          <a:noFill/>
        </p:spPr>
        <p:txBody>
          <a:bodyPr wrap="square" rtlCol="0">
            <a:spAutoFit/>
          </a:bodyPr>
          <a:lstStyle/>
          <a:p>
            <a:r>
              <a:rPr lang="en-US" sz="2800" dirty="0">
                <a:solidFill>
                  <a:prstClr val="white"/>
                </a:solidFill>
                <a:latin typeface="Calibri" panose="020F0502020204030204"/>
              </a:rPr>
              <a:t>Before Video games</a:t>
            </a:r>
          </a:p>
          <a:p>
            <a:endParaRPr lang="en-US" sz="2800" dirty="0">
              <a:solidFill>
                <a:prstClr val="white"/>
              </a:solidFill>
              <a:latin typeface="Calibri" panose="020F0502020204030204"/>
            </a:endParaRPr>
          </a:p>
          <a:p>
            <a:r>
              <a:rPr lang="en-US" sz="2800" dirty="0">
                <a:solidFill>
                  <a:prstClr val="white"/>
                </a:solidFill>
              </a:rPr>
              <a:t>My Family</a:t>
            </a:r>
          </a:p>
          <a:p>
            <a:endParaRPr lang="en-US" sz="2800" dirty="0">
              <a:solidFill>
                <a:prstClr val="white"/>
              </a:solidFill>
            </a:endParaRPr>
          </a:p>
          <a:p>
            <a:r>
              <a:rPr lang="en-US" sz="2800" dirty="0">
                <a:solidFill>
                  <a:prstClr val="white"/>
                </a:solidFill>
                <a:latin typeface="Calibri" panose="020F0502020204030204"/>
              </a:rPr>
              <a:t>My first design</a:t>
            </a:r>
          </a:p>
          <a:p>
            <a:endParaRPr lang="en-US" sz="2400" dirty="0">
              <a:solidFill>
                <a:prstClr val="white"/>
              </a:solidFill>
              <a:latin typeface="Calibri" panose="020F0502020204030204"/>
            </a:endParaRPr>
          </a:p>
          <a:p>
            <a:endParaRPr lang="en-US" sz="2400" dirty="0">
              <a:solidFill>
                <a:prstClr val="white"/>
              </a:solidFill>
              <a:latin typeface="Calibri" panose="020F0502020204030204"/>
            </a:endParaRPr>
          </a:p>
          <a:p>
            <a:endParaRPr lang="en-US" sz="2400" dirty="0">
              <a:solidFill>
                <a:prstClr val="white"/>
              </a:solidFill>
              <a:latin typeface="Calibri" panose="020F0502020204030204"/>
            </a:endParaRPr>
          </a:p>
          <a:p>
            <a:pPr marL="342900" indent="-342900">
              <a:buFont typeface="Arial" panose="020B0604020202020204" pitchFamily="34" charset="0"/>
              <a:buChar char="•"/>
            </a:pPr>
            <a:endParaRPr lang="en-US" sz="2000" dirty="0">
              <a:solidFill>
                <a:prstClr val="white"/>
              </a:solidFill>
              <a:latin typeface="Calibri" panose="020F0502020204030204"/>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F6BA1F3-D61B-4C90-A32F-5BA7AA3B03E2}"/>
              </a:ext>
            </a:extLst>
          </p:cNvPr>
          <p:cNvPicPr>
            <a:picLocks/>
          </p:cNvPicPr>
          <p:nvPr/>
        </p:nvPicPr>
        <p:blipFill>
          <a:blip r:embed="rId3"/>
          <a:stretch>
            <a:fillRect/>
          </a:stretch>
        </p:blipFill>
        <p:spPr>
          <a:xfrm>
            <a:off x="5682107" y="1151069"/>
            <a:ext cx="6268593" cy="4792531"/>
          </a:xfrm>
          <a:prstGeom prst="rect">
            <a:avLst/>
          </a:prstGeom>
        </p:spPr>
      </p:pic>
      <p:pic>
        <p:nvPicPr>
          <p:cNvPr id="7" name="Picture 6" descr="A young girl who is smiling at the camera&#10;&#10;Description automatically generated">
            <a:extLst>
              <a:ext uri="{FF2B5EF4-FFF2-40B4-BE49-F238E27FC236}">
                <a16:creationId xmlns:a16="http://schemas.microsoft.com/office/drawing/2014/main" id="{B589923E-D4FD-4407-9600-FDE3D306A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107" y="1151067"/>
            <a:ext cx="3969893" cy="4811992"/>
          </a:xfrm>
          <a:prstGeom prst="rect">
            <a:avLst/>
          </a:prstGeom>
        </p:spPr>
      </p:pic>
      <p:pic>
        <p:nvPicPr>
          <p:cNvPr id="9" name="Picture 8" descr="A baby sitting on a bed&#10;&#10;Description automatically generated">
            <a:extLst>
              <a:ext uri="{FF2B5EF4-FFF2-40B4-BE49-F238E27FC236}">
                <a16:creationId xmlns:a16="http://schemas.microsoft.com/office/drawing/2014/main" id="{754BEEC5-95AF-4DC7-9494-80BF87A1C3B4}"/>
              </a:ext>
            </a:extLst>
          </p:cNvPr>
          <p:cNvPicPr>
            <a:picLocks noChangeAspect="1"/>
          </p:cNvPicPr>
          <p:nvPr/>
        </p:nvPicPr>
        <p:blipFill rotWithShape="1">
          <a:blip r:embed="rId5">
            <a:extLst>
              <a:ext uri="{28A0092B-C50C-407E-A947-70E740481C1C}">
                <a14:useLocalDpi xmlns:a14="http://schemas.microsoft.com/office/drawing/2010/main" val="0"/>
              </a:ext>
            </a:extLst>
          </a:blip>
          <a:srcRect b="12606"/>
          <a:stretch/>
        </p:blipFill>
        <p:spPr>
          <a:xfrm>
            <a:off x="5682106" y="1162223"/>
            <a:ext cx="3664185" cy="4792531"/>
          </a:xfrm>
          <a:prstGeom prst="rect">
            <a:avLst/>
          </a:prstGeom>
        </p:spPr>
      </p:pic>
      <p:pic>
        <p:nvPicPr>
          <p:cNvPr id="1028" name="Picture 4" descr="colonial-conquest-video-game">
            <a:extLst>
              <a:ext uri="{FF2B5EF4-FFF2-40B4-BE49-F238E27FC236}">
                <a16:creationId xmlns:a16="http://schemas.microsoft.com/office/drawing/2014/main" id="{E30EA610-68E7-4A04-A6FF-0287C56153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2104" y="1131609"/>
            <a:ext cx="6389579" cy="399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8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9095054" cy="707886"/>
          </a:xfrm>
          <a:prstGeom prst="rect">
            <a:avLst/>
          </a:prstGeom>
          <a:noFill/>
        </p:spPr>
        <p:txBody>
          <a:bodyPr wrap="none" rtlCol="0">
            <a:spAutoFit/>
          </a:bodyPr>
          <a:lstStyle/>
          <a:p>
            <a:r>
              <a:rPr lang="en-US" sz="4000" dirty="0">
                <a:solidFill>
                  <a:schemeClr val="bg1"/>
                </a:solidFill>
              </a:rPr>
              <a:t>Good, Bad and Ugly from the Highest Level</a:t>
            </a:r>
          </a:p>
        </p:txBody>
      </p:sp>
      <p:sp>
        <p:nvSpPr>
          <p:cNvPr id="7" name="TextBox 6">
            <a:extLst>
              <a:ext uri="{FF2B5EF4-FFF2-40B4-BE49-F238E27FC236}">
                <a16:creationId xmlns:a16="http://schemas.microsoft.com/office/drawing/2014/main" id="{16112C59-253B-4A3A-86BE-8B48B92B3BE9}"/>
              </a:ext>
            </a:extLst>
          </p:cNvPr>
          <p:cNvSpPr txBox="1"/>
          <p:nvPr/>
        </p:nvSpPr>
        <p:spPr>
          <a:xfrm>
            <a:off x="365760" y="1098376"/>
            <a:ext cx="10508974" cy="54168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white"/>
                </a:solidFill>
                <a:latin typeface="Calibri" panose="020F0502020204030204"/>
              </a:rPr>
              <a:t>Good: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Biggest Entertainment Products in the world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Growth of the audience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GAMES, so many games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New Tech, means new adventures for developers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prstClr val="white"/>
              </a:solidFill>
              <a:latin typeface="Calibri" panose="020F0502020204030204"/>
            </a:endParaRPr>
          </a:p>
          <a:p>
            <a:pPr lvl="0">
              <a:defRPr/>
            </a:pPr>
            <a:r>
              <a:rPr lang="en-US" sz="3200" dirty="0">
                <a:solidFill>
                  <a:prstClr val="white"/>
                </a:solidFill>
              </a:rPr>
              <a:t>Bad: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AAA costs too much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Revenue generation methods (microtransactions)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prstClr val="white"/>
              </a:solidFill>
              <a:latin typeface="Calibri" panose="020F0502020204030204"/>
            </a:endParaRPr>
          </a:p>
          <a:p>
            <a:r>
              <a:rPr lang="en-US" sz="3200" dirty="0">
                <a:solidFill>
                  <a:prstClr val="white"/>
                </a:solidFill>
              </a:rPr>
              <a:t>Ugly:</a:t>
            </a:r>
          </a:p>
          <a:p>
            <a:pPr marL="457200" indent="-457200">
              <a:buFont typeface="Arial" panose="020B0604020202020204" pitchFamily="34" charset="0"/>
              <a:buChar char="•"/>
              <a:defRPr/>
            </a:pPr>
            <a:r>
              <a:rPr lang="en-US" sz="2400" dirty="0">
                <a:solidFill>
                  <a:prstClr val="white"/>
                </a:solidFill>
              </a:rPr>
              <a:t>We are a talking point for politicians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We don’t have our “stars”, studios rule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ACB6CEE-9A44-4647-9994-8A4DDD6993FB}"/>
              </a:ext>
            </a:extLst>
          </p:cNvPr>
          <p:cNvPicPr>
            <a:picLocks noChangeAspect="1"/>
          </p:cNvPicPr>
          <p:nvPr/>
        </p:nvPicPr>
        <p:blipFill>
          <a:blip r:embed="rId3"/>
          <a:stretch>
            <a:fillRect/>
          </a:stretch>
        </p:blipFill>
        <p:spPr>
          <a:xfrm>
            <a:off x="7068034" y="1344615"/>
            <a:ext cx="4970961" cy="2648812"/>
          </a:xfrm>
          <a:prstGeom prst="rect">
            <a:avLst/>
          </a:prstGeom>
        </p:spPr>
      </p:pic>
      <p:pic>
        <p:nvPicPr>
          <p:cNvPr id="1026" name="Picture 2" descr="Image result for copyright icon">
            <a:extLst>
              <a:ext uri="{FF2B5EF4-FFF2-40B4-BE49-F238E27FC236}">
                <a16:creationId xmlns:a16="http://schemas.microsoft.com/office/drawing/2014/main" id="{D5C676B8-CECC-4C6F-B99D-A71FE73C8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7068034" y="3709851"/>
            <a:ext cx="226473" cy="2264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29F4A5-7C0B-466A-ADEB-A1CD9AC146CE}"/>
              </a:ext>
            </a:extLst>
          </p:cNvPr>
          <p:cNvSpPr txBox="1"/>
          <p:nvPr/>
        </p:nvSpPr>
        <p:spPr>
          <a:xfrm>
            <a:off x="7249041" y="3659346"/>
            <a:ext cx="2170722" cy="338554"/>
          </a:xfrm>
          <a:prstGeom prst="rect">
            <a:avLst/>
          </a:prstGeom>
          <a:noFill/>
        </p:spPr>
        <p:txBody>
          <a:bodyPr wrap="none" rtlCol="0">
            <a:spAutoFit/>
          </a:bodyPr>
          <a:lstStyle/>
          <a:p>
            <a:r>
              <a:rPr lang="en-US" sz="1600" dirty="0"/>
              <a:t>Alex Angove </a:t>
            </a:r>
            <a:r>
              <a:rPr lang="en-US" sz="1600" dirty="0" err="1"/>
              <a:t>Whistleout</a:t>
            </a:r>
            <a:endParaRPr lang="en-US" sz="1600" dirty="0"/>
          </a:p>
        </p:txBody>
      </p:sp>
    </p:spTree>
    <p:extLst>
      <p:ext uri="{BB962C8B-B14F-4D97-AF65-F5344CB8AC3E}">
        <p14:creationId xmlns:p14="http://schemas.microsoft.com/office/powerpoint/2010/main" val="373416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1906548" cy="707886"/>
          </a:xfrm>
          <a:prstGeom prst="rect">
            <a:avLst/>
          </a:prstGeom>
          <a:noFill/>
        </p:spPr>
        <p:txBody>
          <a:bodyPr wrap="none" rtlCol="0">
            <a:spAutoFit/>
          </a:bodyPr>
          <a:lstStyle/>
          <a:p>
            <a:r>
              <a:rPr lang="en-US" sz="4000" dirty="0">
                <a:solidFill>
                  <a:schemeClr val="bg1"/>
                </a:solidFill>
              </a:rPr>
              <a:t>My Path</a:t>
            </a:r>
          </a:p>
        </p:txBody>
      </p:sp>
      <p:sp>
        <p:nvSpPr>
          <p:cNvPr id="7" name="TextBox 6">
            <a:extLst>
              <a:ext uri="{FF2B5EF4-FFF2-40B4-BE49-F238E27FC236}">
                <a16:creationId xmlns:a16="http://schemas.microsoft.com/office/drawing/2014/main" id="{16112C59-253B-4A3A-86BE-8B48B92B3BE9}"/>
              </a:ext>
            </a:extLst>
          </p:cNvPr>
          <p:cNvSpPr txBox="1"/>
          <p:nvPr/>
        </p:nvSpPr>
        <p:spPr>
          <a:xfrm>
            <a:off x="365760" y="1098376"/>
            <a:ext cx="6466114" cy="95410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sz="2800" baseline="0" dirty="0">
                <a:solidFill>
                  <a:schemeClr val="bg1"/>
                </a:solidFill>
                <a:latin typeface="Calibri" panose="020F0502020204030204"/>
              </a:rPr>
              <a:t>The journey</a:t>
            </a:r>
            <a:r>
              <a:rPr lang="en-US" sz="2800" dirty="0">
                <a:solidFill>
                  <a:schemeClr val="bg1"/>
                </a:solidFill>
                <a:latin typeface="Calibri" panose="020F0502020204030204"/>
              </a:rPr>
              <a:t> has been amazing.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bg1"/>
              </a:solidFill>
              <a:effectLst/>
              <a:uLnTx/>
              <a:uFillTx/>
              <a:latin typeface="Calibri" panose="020F0502020204030204"/>
            </a:endParaRPr>
          </a:p>
        </p:txBody>
      </p:sp>
      <p:pic>
        <p:nvPicPr>
          <p:cNvPr id="4" name="Picture 3" descr="Two people looking at the camera&#10;&#10;Description automatically generated">
            <a:extLst>
              <a:ext uri="{FF2B5EF4-FFF2-40B4-BE49-F238E27FC236}">
                <a16:creationId xmlns:a16="http://schemas.microsoft.com/office/drawing/2014/main" id="{BE30058F-02EA-4D85-9D6A-725259088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250" y="1517752"/>
            <a:ext cx="5760487" cy="4101165"/>
          </a:xfrm>
          <a:prstGeom prst="rect">
            <a:avLst/>
          </a:prstGeom>
        </p:spPr>
      </p:pic>
    </p:spTree>
    <p:extLst>
      <p:ext uri="{BB962C8B-B14F-4D97-AF65-F5344CB8AC3E}">
        <p14:creationId xmlns:p14="http://schemas.microsoft.com/office/powerpoint/2010/main" val="138335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D6AE9-3868-4A92-9C85-EE873E0AE980}"/>
              </a:ext>
            </a:extLst>
          </p:cNvPr>
          <p:cNvSpPr>
            <a:spLocks noGrp="1"/>
          </p:cNvSpPr>
          <p:nvPr>
            <p:ph idx="1"/>
          </p:nvPr>
        </p:nvSpPr>
        <p:spPr/>
        <p:txBody>
          <a:bodyPr>
            <a:normAutofit/>
          </a:bodyPr>
          <a:lstStyle/>
          <a:p>
            <a:pPr marL="0" indent="0" algn="ctr">
              <a:buNone/>
            </a:pPr>
            <a:endParaRPr lang="en-US" sz="6000" dirty="0">
              <a:solidFill>
                <a:schemeClr val="bg1"/>
              </a:solidFill>
            </a:endParaRPr>
          </a:p>
          <a:p>
            <a:pPr marL="0" indent="0" algn="ctr">
              <a:buNone/>
            </a:pPr>
            <a:r>
              <a:rPr lang="en-US" sz="6000" dirty="0">
                <a:solidFill>
                  <a:schemeClr val="bg1"/>
                </a:solidFill>
              </a:rPr>
              <a:t>Ask Me Stuff</a:t>
            </a:r>
          </a:p>
        </p:txBody>
      </p:sp>
    </p:spTree>
    <p:extLst>
      <p:ext uri="{BB962C8B-B14F-4D97-AF65-F5344CB8AC3E}">
        <p14:creationId xmlns:p14="http://schemas.microsoft.com/office/powerpoint/2010/main" val="3805863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A9AD-E011-45A2-B525-7F80A8008E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ADE4DC-2964-49B1-A016-104F7AF25BF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928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89EF-C60F-4C4B-A070-F312A3DB34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4DB74C-1039-4E4E-B9B7-0F163D4810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4039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11017119" cy="1323439"/>
          </a:xfrm>
          <a:prstGeom prst="rect">
            <a:avLst/>
          </a:prstGeom>
          <a:noFill/>
        </p:spPr>
        <p:txBody>
          <a:bodyPr wrap="none" rtlCol="0">
            <a:spAutoFit/>
          </a:bodyPr>
          <a:lstStyle/>
          <a:p>
            <a:r>
              <a:rPr lang="en-US" sz="4000" dirty="0">
                <a:solidFill>
                  <a:schemeClr val="bg1"/>
                </a:solidFill>
              </a:rPr>
              <a:t>Volition:   </a:t>
            </a:r>
            <a:r>
              <a:rPr lang="en-US" sz="4000" dirty="0">
                <a:solidFill>
                  <a:prstClr val="white"/>
                </a:solidFill>
              </a:rPr>
              <a:t>We had Two IPs:  1</a:t>
            </a:r>
            <a:r>
              <a:rPr lang="en-US" sz="4000" baseline="30000" dirty="0">
                <a:solidFill>
                  <a:prstClr val="white"/>
                </a:solidFill>
              </a:rPr>
              <a:t>st</a:t>
            </a:r>
            <a:r>
              <a:rPr lang="en-US" sz="4000" dirty="0">
                <a:solidFill>
                  <a:prstClr val="white"/>
                </a:solidFill>
              </a:rPr>
              <a:t>: Red Faction Guerrilla</a:t>
            </a:r>
          </a:p>
          <a:p>
            <a:endParaRPr lang="en-US" sz="4000" dirty="0">
              <a:solidFill>
                <a:schemeClr val="bg1"/>
              </a:solidFill>
            </a:endParaRPr>
          </a:p>
        </p:txBody>
      </p:sp>
      <p:pic>
        <p:nvPicPr>
          <p:cNvPr id="3" name="Picture 2">
            <a:extLst>
              <a:ext uri="{FF2B5EF4-FFF2-40B4-BE49-F238E27FC236}">
                <a16:creationId xmlns:a16="http://schemas.microsoft.com/office/drawing/2014/main" id="{1F0DBE23-0A24-46C4-AB21-99D5590239FD}"/>
              </a:ext>
            </a:extLst>
          </p:cNvPr>
          <p:cNvPicPr>
            <a:picLocks noChangeAspect="1"/>
          </p:cNvPicPr>
          <p:nvPr/>
        </p:nvPicPr>
        <p:blipFill>
          <a:blip r:embed="rId3"/>
          <a:stretch>
            <a:fillRect/>
          </a:stretch>
        </p:blipFill>
        <p:spPr>
          <a:xfrm>
            <a:off x="7078370" y="1659999"/>
            <a:ext cx="2353260" cy="3334801"/>
          </a:xfrm>
          <a:prstGeom prst="rect">
            <a:avLst/>
          </a:prstGeom>
        </p:spPr>
      </p:pic>
      <p:pic>
        <p:nvPicPr>
          <p:cNvPr id="4" name="Picture 3">
            <a:extLst>
              <a:ext uri="{FF2B5EF4-FFF2-40B4-BE49-F238E27FC236}">
                <a16:creationId xmlns:a16="http://schemas.microsoft.com/office/drawing/2014/main" id="{025A6C5B-9EA3-4C2B-9E91-C8D175DB02ED}"/>
              </a:ext>
            </a:extLst>
          </p:cNvPr>
          <p:cNvPicPr>
            <a:picLocks noChangeAspect="1"/>
          </p:cNvPicPr>
          <p:nvPr/>
        </p:nvPicPr>
        <p:blipFill>
          <a:blip r:embed="rId4"/>
          <a:stretch>
            <a:fillRect/>
          </a:stretch>
        </p:blipFill>
        <p:spPr>
          <a:xfrm>
            <a:off x="9431630" y="2703232"/>
            <a:ext cx="2360244" cy="3334797"/>
          </a:xfrm>
          <a:prstGeom prst="rect">
            <a:avLst/>
          </a:prstGeom>
        </p:spPr>
      </p:pic>
      <p:sp>
        <p:nvSpPr>
          <p:cNvPr id="7" name="Rectangle 6">
            <a:extLst>
              <a:ext uri="{FF2B5EF4-FFF2-40B4-BE49-F238E27FC236}">
                <a16:creationId xmlns:a16="http://schemas.microsoft.com/office/drawing/2014/main" id="{6E18EA0E-33F5-4BF2-86A8-CADE64978445}"/>
              </a:ext>
            </a:extLst>
          </p:cNvPr>
          <p:cNvSpPr/>
          <p:nvPr/>
        </p:nvSpPr>
        <p:spPr>
          <a:xfrm>
            <a:off x="16670" y="1101225"/>
            <a:ext cx="6230808" cy="5062924"/>
          </a:xfrm>
          <a:prstGeom prst="rect">
            <a:avLst/>
          </a:prstGeom>
        </p:spPr>
        <p:txBody>
          <a:bodyPr wrap="none">
            <a:spAutoFit/>
          </a:bodyPr>
          <a:lstStyle/>
          <a:p>
            <a:pPr lvl="0"/>
            <a:r>
              <a:rPr lang="en-US" sz="3600" dirty="0">
                <a:solidFill>
                  <a:prstClr val="white"/>
                </a:solidFill>
              </a:rPr>
              <a:t>Smart for the Studio</a:t>
            </a:r>
          </a:p>
          <a:p>
            <a:r>
              <a:rPr lang="en-US" sz="3200" dirty="0">
                <a:solidFill>
                  <a:prstClr val="white"/>
                </a:solidFill>
              </a:rPr>
              <a:t>Good:</a:t>
            </a:r>
          </a:p>
          <a:p>
            <a:pPr marL="914400" lvl="1" indent="-457200">
              <a:buFont typeface="Arial" panose="020B0604020202020204" pitchFamily="34" charset="0"/>
              <a:buChar char="•"/>
            </a:pPr>
            <a:r>
              <a:rPr lang="en-US" sz="2800" dirty="0">
                <a:solidFill>
                  <a:prstClr val="white"/>
                </a:solidFill>
              </a:rPr>
              <a:t>Best Rated game we did</a:t>
            </a:r>
          </a:p>
          <a:p>
            <a:pPr marL="914400" lvl="1" indent="-457200">
              <a:buFont typeface="Arial" panose="020B0604020202020204" pitchFamily="34" charset="0"/>
              <a:buChar char="•"/>
            </a:pPr>
            <a:r>
              <a:rPr lang="en-US" sz="2800" dirty="0">
                <a:solidFill>
                  <a:prstClr val="white"/>
                </a:solidFill>
              </a:rPr>
              <a:t>Tech, strong tools, an actual engine</a:t>
            </a:r>
          </a:p>
          <a:p>
            <a:pPr marL="914400" lvl="1" indent="-457200">
              <a:buFont typeface="Arial" panose="020B0604020202020204" pitchFamily="34" charset="0"/>
              <a:buChar char="•"/>
            </a:pPr>
            <a:endParaRPr lang="en-US" sz="1100" dirty="0">
              <a:solidFill>
                <a:prstClr val="white"/>
              </a:solidFill>
            </a:endParaRPr>
          </a:p>
          <a:p>
            <a:r>
              <a:rPr lang="en-US" sz="3200" dirty="0">
                <a:solidFill>
                  <a:prstClr val="white"/>
                </a:solidFill>
              </a:rPr>
              <a:t>Bad:</a:t>
            </a:r>
          </a:p>
          <a:p>
            <a:pPr marL="914400" lvl="1" indent="-457200">
              <a:buFont typeface="Arial" panose="020B0604020202020204" pitchFamily="34" charset="0"/>
              <a:buChar char="•"/>
            </a:pPr>
            <a:r>
              <a:rPr lang="en-US" sz="2800" dirty="0">
                <a:solidFill>
                  <a:prstClr val="white"/>
                </a:solidFill>
              </a:rPr>
              <a:t>Design &amp; destruction</a:t>
            </a:r>
          </a:p>
          <a:p>
            <a:pPr marL="914400" lvl="1" indent="-457200">
              <a:buFont typeface="Arial" panose="020B0604020202020204" pitchFamily="34" charset="0"/>
              <a:buChar char="•"/>
            </a:pPr>
            <a:r>
              <a:rPr lang="en-US" sz="2800" dirty="0">
                <a:solidFill>
                  <a:prstClr val="white"/>
                </a:solidFill>
              </a:rPr>
              <a:t>Building the Tech, again</a:t>
            </a:r>
          </a:p>
          <a:p>
            <a:pPr marL="914400" lvl="1" indent="-457200">
              <a:buFont typeface="Arial" panose="020B0604020202020204" pitchFamily="34" charset="0"/>
              <a:buChar char="•"/>
            </a:pPr>
            <a:r>
              <a:rPr lang="en-US" sz="2800" dirty="0">
                <a:solidFill>
                  <a:prstClr val="white"/>
                </a:solidFill>
              </a:rPr>
              <a:t>Lack of sales vs. cost of dev.</a:t>
            </a:r>
          </a:p>
          <a:p>
            <a:pPr marL="914400" lvl="1" indent="-457200">
              <a:buFont typeface="Arial" panose="020B0604020202020204" pitchFamily="34" charset="0"/>
              <a:buChar char="•"/>
            </a:pPr>
            <a:endParaRPr lang="en-US" sz="1200" dirty="0">
              <a:solidFill>
                <a:prstClr val="white"/>
              </a:solidFill>
            </a:endParaRPr>
          </a:p>
          <a:p>
            <a:r>
              <a:rPr lang="en-US" sz="3200" dirty="0">
                <a:solidFill>
                  <a:prstClr val="white"/>
                </a:solidFill>
              </a:rPr>
              <a:t>Ugly:</a:t>
            </a:r>
          </a:p>
          <a:p>
            <a:pPr marL="914400" lvl="1" indent="-457200">
              <a:buFont typeface="Arial" panose="020B0604020202020204" pitchFamily="34" charset="0"/>
              <a:buChar char="•"/>
            </a:pPr>
            <a:r>
              <a:rPr lang="en-US" sz="2800" dirty="0">
                <a:solidFill>
                  <a:prstClr val="white"/>
                </a:solidFill>
              </a:rPr>
              <a:t>Impact on the studio </a:t>
            </a:r>
            <a:endParaRPr lang="en-US" sz="4000" dirty="0">
              <a:solidFill>
                <a:prstClr val="white"/>
              </a:solidFill>
            </a:endParaRPr>
          </a:p>
        </p:txBody>
      </p:sp>
    </p:spTree>
    <p:extLst>
      <p:ext uri="{BB962C8B-B14F-4D97-AF65-F5344CB8AC3E}">
        <p14:creationId xmlns:p14="http://schemas.microsoft.com/office/powerpoint/2010/main" val="284184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FECE1FA-9DB1-4B76-9720-D72DE390B68C}"/>
              </a:ext>
            </a:extLst>
          </p:cNvPr>
          <p:cNvGrpSpPr/>
          <p:nvPr/>
        </p:nvGrpSpPr>
        <p:grpSpPr>
          <a:xfrm>
            <a:off x="838200" y="1174947"/>
            <a:ext cx="10412194" cy="3240635"/>
            <a:chOff x="838200" y="1174947"/>
            <a:chExt cx="10412194" cy="3240635"/>
          </a:xfrm>
          <a:solidFill>
            <a:schemeClr val="accent1">
              <a:alpha val="63000"/>
            </a:schemeClr>
          </a:solidFill>
        </p:grpSpPr>
        <p:sp>
          <p:nvSpPr>
            <p:cNvPr id="8" name="Rectangle 7">
              <a:extLst>
                <a:ext uri="{FF2B5EF4-FFF2-40B4-BE49-F238E27FC236}">
                  <a16:creationId xmlns:a16="http://schemas.microsoft.com/office/drawing/2014/main" id="{0A5FF335-C127-4E1F-8C3D-A543125386C6}"/>
                </a:ext>
              </a:extLst>
            </p:cNvPr>
            <p:cNvSpPr/>
            <p:nvPr/>
          </p:nvSpPr>
          <p:spPr>
            <a:xfrm>
              <a:off x="838200" y="1174947"/>
              <a:ext cx="8420099" cy="32406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9E3B39-964E-481C-9FD0-03E04C96FAAB}"/>
                </a:ext>
              </a:extLst>
            </p:cNvPr>
            <p:cNvSpPr/>
            <p:nvPr/>
          </p:nvSpPr>
          <p:spPr>
            <a:xfrm>
              <a:off x="9258299" y="1174947"/>
              <a:ext cx="1992095" cy="1682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10172978" cy="707886"/>
          </a:xfrm>
          <a:prstGeom prst="rect">
            <a:avLst/>
          </a:prstGeom>
          <a:noFill/>
        </p:spPr>
        <p:txBody>
          <a:bodyPr wrap="none" rtlCol="0">
            <a:spAutoFit/>
          </a:bodyPr>
          <a:lstStyle/>
          <a:p>
            <a:r>
              <a:rPr lang="en-US" sz="4000" dirty="0">
                <a:solidFill>
                  <a:schemeClr val="bg1"/>
                </a:solidFill>
              </a:rPr>
              <a:t>Large Publicly Owned Publisher (</a:t>
            </a:r>
            <a:r>
              <a:rPr lang="en-US" sz="4000" dirty="0" err="1">
                <a:solidFill>
                  <a:schemeClr val="bg1"/>
                </a:solidFill>
              </a:rPr>
              <a:t>Buncha</a:t>
            </a:r>
            <a:r>
              <a:rPr lang="en-US" sz="4000" dirty="0">
                <a:solidFill>
                  <a:schemeClr val="bg1"/>
                </a:solidFill>
              </a:rPr>
              <a:t> names)</a:t>
            </a:r>
          </a:p>
        </p:txBody>
      </p:sp>
      <p:pic>
        <p:nvPicPr>
          <p:cNvPr id="7" name="Picture 6" descr="A picture containing playing, man, player, orange&#10;&#10;Description automatically generated">
            <a:extLst>
              <a:ext uri="{FF2B5EF4-FFF2-40B4-BE49-F238E27FC236}">
                <a16:creationId xmlns:a16="http://schemas.microsoft.com/office/drawing/2014/main" id="{3B16E4B7-A502-4509-8E09-B662BF91ED4F}"/>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7442490" y="4635320"/>
            <a:ext cx="1143000" cy="1371600"/>
          </a:xfrm>
          <a:prstGeom prst="rect">
            <a:avLst/>
          </a:prstGeom>
        </p:spPr>
      </p:pic>
      <p:pic>
        <p:nvPicPr>
          <p:cNvPr id="9" name="Picture 8" descr="A picture containing airplane, game&#10;&#10;Description automatically generated">
            <a:extLst>
              <a:ext uri="{FF2B5EF4-FFF2-40B4-BE49-F238E27FC236}">
                <a16:creationId xmlns:a16="http://schemas.microsoft.com/office/drawing/2014/main" id="{3BD9F3D3-F4B5-46C8-8E8F-D3C8BC980B7B}"/>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9973111" y="1386244"/>
            <a:ext cx="1143000" cy="1371600"/>
          </a:xfrm>
          <a:prstGeom prst="rect">
            <a:avLst/>
          </a:prstGeom>
        </p:spPr>
      </p:pic>
      <p:pic>
        <p:nvPicPr>
          <p:cNvPr id="11" name="Picture 10" descr="A picture containing ship, boat, street, sign&#10;&#10;Description automatically generated">
            <a:extLst>
              <a:ext uri="{FF2B5EF4-FFF2-40B4-BE49-F238E27FC236}">
                <a16:creationId xmlns:a16="http://schemas.microsoft.com/office/drawing/2014/main" id="{C73A4D8E-DA91-4740-9B5D-8A659A2C4A14}"/>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flipH="1">
            <a:off x="8687307" y="1386244"/>
            <a:ext cx="1143000" cy="1371600"/>
          </a:xfrm>
          <a:prstGeom prst="rect">
            <a:avLst/>
          </a:prstGeom>
        </p:spPr>
      </p:pic>
      <p:pic>
        <p:nvPicPr>
          <p:cNvPr id="13" name="Picture 12">
            <a:extLst>
              <a:ext uri="{FF2B5EF4-FFF2-40B4-BE49-F238E27FC236}">
                <a16:creationId xmlns:a16="http://schemas.microsoft.com/office/drawing/2014/main" id="{DCF5E0B3-B931-424B-BB57-979870B37C99}"/>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9973111" y="2955291"/>
            <a:ext cx="1143000" cy="1371600"/>
          </a:xfrm>
          <a:prstGeom prst="rect">
            <a:avLst/>
          </a:prstGeom>
        </p:spPr>
      </p:pic>
      <p:pic>
        <p:nvPicPr>
          <p:cNvPr id="15" name="Picture 14" descr="A close up of a necklace&#10;&#10;Description automatically generated">
            <a:extLst>
              <a:ext uri="{FF2B5EF4-FFF2-40B4-BE49-F238E27FC236}">
                <a16:creationId xmlns:a16="http://schemas.microsoft.com/office/drawing/2014/main" id="{6F59AB3E-9833-4896-8CE3-8A35E641C57B}"/>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958208" y="2971800"/>
            <a:ext cx="1143000" cy="1413114"/>
          </a:xfrm>
          <a:prstGeom prst="rect">
            <a:avLst/>
          </a:prstGeom>
        </p:spPr>
      </p:pic>
      <p:pic>
        <p:nvPicPr>
          <p:cNvPr id="17" name="Picture 16" descr="A picture containing sitting, food, bottle&#10;&#10;Description automatically generated">
            <a:extLst>
              <a:ext uri="{FF2B5EF4-FFF2-40B4-BE49-F238E27FC236}">
                <a16:creationId xmlns:a16="http://schemas.microsoft.com/office/drawing/2014/main" id="{D1001D95-557C-455C-A010-23D4FD8ED6F1}"/>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958208" y="4635320"/>
            <a:ext cx="1143000" cy="1371600"/>
          </a:xfrm>
          <a:prstGeom prst="rect">
            <a:avLst/>
          </a:prstGeom>
        </p:spPr>
      </p:pic>
      <p:pic>
        <p:nvPicPr>
          <p:cNvPr id="5" name="Picture 4">
            <a:extLst>
              <a:ext uri="{FF2B5EF4-FFF2-40B4-BE49-F238E27FC236}">
                <a16:creationId xmlns:a16="http://schemas.microsoft.com/office/drawing/2014/main" id="{4D6D4F66-3F87-442B-AFF3-4D23A6F961A4}"/>
              </a:ext>
            </a:extLst>
          </p:cNvPr>
          <p:cNvPicPr preferRelativeResize="0">
            <a:picLocks/>
          </p:cNvPicPr>
          <p:nvPr/>
        </p:nvPicPr>
        <p:blipFill>
          <a:blip r:embed="rId9"/>
          <a:stretch>
            <a:fillRect/>
          </a:stretch>
        </p:blipFill>
        <p:spPr>
          <a:xfrm>
            <a:off x="6115699" y="1397330"/>
            <a:ext cx="1143000" cy="1371600"/>
          </a:xfrm>
          <a:prstGeom prst="rect">
            <a:avLst/>
          </a:prstGeom>
        </p:spPr>
      </p:pic>
      <p:pic>
        <p:nvPicPr>
          <p:cNvPr id="6" name="Picture 5">
            <a:extLst>
              <a:ext uri="{FF2B5EF4-FFF2-40B4-BE49-F238E27FC236}">
                <a16:creationId xmlns:a16="http://schemas.microsoft.com/office/drawing/2014/main" id="{9069D527-C9BB-4C4C-AE80-A8C524A54814}"/>
              </a:ext>
            </a:extLst>
          </p:cNvPr>
          <p:cNvPicPr preferRelativeResize="0">
            <a:picLocks/>
          </p:cNvPicPr>
          <p:nvPr/>
        </p:nvPicPr>
        <p:blipFill>
          <a:blip r:embed="rId10"/>
          <a:stretch>
            <a:fillRect/>
          </a:stretch>
        </p:blipFill>
        <p:spPr>
          <a:xfrm>
            <a:off x="3548575" y="4643405"/>
            <a:ext cx="1143000" cy="1371600"/>
          </a:xfrm>
          <a:prstGeom prst="rect">
            <a:avLst/>
          </a:prstGeom>
        </p:spPr>
      </p:pic>
      <p:pic>
        <p:nvPicPr>
          <p:cNvPr id="18" name="Picture 17" descr="A picture containing food&#10;&#10;Description automatically generated">
            <a:extLst>
              <a:ext uri="{FF2B5EF4-FFF2-40B4-BE49-F238E27FC236}">
                <a16:creationId xmlns:a16="http://schemas.microsoft.com/office/drawing/2014/main" id="{7DF709F4-771D-4698-980E-D56DC9F6C01C}"/>
              </a:ext>
            </a:extLst>
          </p:cNvPr>
          <p:cNvPicPr preferRelativeResize="0">
            <a:picLocks/>
          </p:cNvPicPr>
          <p:nvPr/>
        </p:nvPicPr>
        <p:blipFill>
          <a:blip r:embed="rId11">
            <a:extLst>
              <a:ext uri="{28A0092B-C50C-407E-A947-70E740481C1C}">
                <a14:useLocalDpi xmlns:a14="http://schemas.microsoft.com/office/drawing/2010/main" val="0"/>
              </a:ext>
            </a:extLst>
          </a:blip>
          <a:stretch>
            <a:fillRect/>
          </a:stretch>
        </p:blipFill>
        <p:spPr>
          <a:xfrm>
            <a:off x="2251149" y="2971800"/>
            <a:ext cx="1143000" cy="1371600"/>
          </a:xfrm>
          <a:prstGeom prst="rect">
            <a:avLst/>
          </a:prstGeom>
        </p:spPr>
      </p:pic>
      <p:pic>
        <p:nvPicPr>
          <p:cNvPr id="19" name="Picture 18" descr="A close up of a sign&#10;&#10;Description automatically generated">
            <a:extLst>
              <a:ext uri="{FF2B5EF4-FFF2-40B4-BE49-F238E27FC236}">
                <a16:creationId xmlns:a16="http://schemas.microsoft.com/office/drawing/2014/main" id="{E7591336-E883-4444-B38D-13A84F9AD0FF}"/>
              </a:ext>
            </a:extLst>
          </p:cNvPr>
          <p:cNvPicPr preferRelativeResize="0">
            <a:picLocks/>
          </p:cNvPicPr>
          <p:nvPr/>
        </p:nvPicPr>
        <p:blipFill>
          <a:blip r:embed="rId12">
            <a:extLst>
              <a:ext uri="{28A0092B-C50C-407E-A947-70E740481C1C}">
                <a14:useLocalDpi xmlns:a14="http://schemas.microsoft.com/office/drawing/2010/main" val="0"/>
              </a:ext>
            </a:extLst>
          </a:blip>
          <a:stretch>
            <a:fillRect/>
          </a:stretch>
        </p:blipFill>
        <p:spPr>
          <a:xfrm>
            <a:off x="991893" y="1350961"/>
            <a:ext cx="1143000" cy="1371600"/>
          </a:xfrm>
          <a:prstGeom prst="rect">
            <a:avLst/>
          </a:prstGeom>
        </p:spPr>
      </p:pic>
      <p:pic>
        <p:nvPicPr>
          <p:cNvPr id="20" name="Picture 19" descr="A picture containing food, can, sign&#10;&#10;Description automatically generated">
            <a:extLst>
              <a:ext uri="{FF2B5EF4-FFF2-40B4-BE49-F238E27FC236}">
                <a16:creationId xmlns:a16="http://schemas.microsoft.com/office/drawing/2014/main" id="{442B790B-7AFC-472F-A9C3-E0128177298F}"/>
              </a:ext>
            </a:extLst>
          </p:cNvPr>
          <p:cNvPicPr preferRelativeResize="0">
            <a:picLocks/>
          </p:cNvPicPr>
          <p:nvPr/>
        </p:nvPicPr>
        <p:blipFill>
          <a:blip r:embed="rId13">
            <a:extLst>
              <a:ext uri="{28A0092B-C50C-407E-A947-70E740481C1C}">
                <a14:useLocalDpi xmlns:a14="http://schemas.microsoft.com/office/drawing/2010/main" val="0"/>
              </a:ext>
            </a:extLst>
          </a:blip>
          <a:stretch>
            <a:fillRect/>
          </a:stretch>
        </p:blipFill>
        <p:spPr>
          <a:xfrm>
            <a:off x="6115699" y="2971800"/>
            <a:ext cx="1143000" cy="1371600"/>
          </a:xfrm>
          <a:prstGeom prst="rect">
            <a:avLst/>
          </a:prstGeom>
        </p:spPr>
      </p:pic>
      <p:pic>
        <p:nvPicPr>
          <p:cNvPr id="21" name="Picture 20" descr="A close up of a person&#10;&#10;Description automatically generated">
            <a:extLst>
              <a:ext uri="{FF2B5EF4-FFF2-40B4-BE49-F238E27FC236}">
                <a16:creationId xmlns:a16="http://schemas.microsoft.com/office/drawing/2014/main" id="{223D0F1C-D3EB-434D-BD62-7B9AFA9DD26D}"/>
              </a:ext>
            </a:extLst>
          </p:cNvPr>
          <p:cNvPicPr preferRelativeResize="0">
            <a:picLocks/>
          </p:cNvPicPr>
          <p:nvPr/>
        </p:nvPicPr>
        <p:blipFill>
          <a:blip r:embed="rId14">
            <a:extLst>
              <a:ext uri="{28A0092B-C50C-407E-A947-70E740481C1C}">
                <a14:useLocalDpi xmlns:a14="http://schemas.microsoft.com/office/drawing/2010/main" val="0"/>
              </a:ext>
            </a:extLst>
          </a:blip>
          <a:stretch>
            <a:fillRect/>
          </a:stretch>
        </p:blipFill>
        <p:spPr>
          <a:xfrm>
            <a:off x="3544091" y="1350961"/>
            <a:ext cx="1143000" cy="1371600"/>
          </a:xfrm>
          <a:prstGeom prst="rect">
            <a:avLst/>
          </a:prstGeom>
        </p:spPr>
      </p:pic>
      <p:pic>
        <p:nvPicPr>
          <p:cNvPr id="22" name="Picture 21">
            <a:extLst>
              <a:ext uri="{FF2B5EF4-FFF2-40B4-BE49-F238E27FC236}">
                <a16:creationId xmlns:a16="http://schemas.microsoft.com/office/drawing/2014/main" id="{1E74637D-49D2-4BC5-B81A-BF2981FCBA90}"/>
              </a:ext>
            </a:extLst>
          </p:cNvPr>
          <p:cNvPicPr preferRelativeResize="0">
            <a:picLocks/>
          </p:cNvPicPr>
          <p:nvPr/>
        </p:nvPicPr>
        <p:blipFill rotWithShape="1">
          <a:blip r:embed="rId15"/>
          <a:srcRect t="63892" r="76874"/>
          <a:stretch/>
        </p:blipFill>
        <p:spPr>
          <a:xfrm>
            <a:off x="8694945" y="4513847"/>
            <a:ext cx="1157013" cy="1534027"/>
          </a:xfrm>
          <a:prstGeom prst="rect">
            <a:avLst/>
          </a:prstGeom>
        </p:spPr>
      </p:pic>
      <p:pic>
        <p:nvPicPr>
          <p:cNvPr id="24" name="Picture 23">
            <a:extLst>
              <a:ext uri="{FF2B5EF4-FFF2-40B4-BE49-F238E27FC236}">
                <a16:creationId xmlns:a16="http://schemas.microsoft.com/office/drawing/2014/main" id="{12018054-16CB-448A-BE6A-CBB6868C1C9C}"/>
              </a:ext>
            </a:extLst>
          </p:cNvPr>
          <p:cNvPicPr preferRelativeResize="0">
            <a:picLocks/>
          </p:cNvPicPr>
          <p:nvPr/>
        </p:nvPicPr>
        <p:blipFill rotWithShape="1">
          <a:blip r:embed="rId15"/>
          <a:srcRect l="79684" b="80269"/>
          <a:stretch/>
        </p:blipFill>
        <p:spPr>
          <a:xfrm>
            <a:off x="2277697" y="1357157"/>
            <a:ext cx="1123590" cy="1369978"/>
          </a:xfrm>
          <a:prstGeom prst="rect">
            <a:avLst/>
          </a:prstGeom>
        </p:spPr>
      </p:pic>
      <p:pic>
        <p:nvPicPr>
          <p:cNvPr id="25" name="Picture 24">
            <a:extLst>
              <a:ext uri="{FF2B5EF4-FFF2-40B4-BE49-F238E27FC236}">
                <a16:creationId xmlns:a16="http://schemas.microsoft.com/office/drawing/2014/main" id="{A5E9048A-1419-4879-AC22-0C025DF1F4FB}"/>
              </a:ext>
            </a:extLst>
          </p:cNvPr>
          <p:cNvPicPr preferRelativeResize="0">
            <a:picLocks/>
          </p:cNvPicPr>
          <p:nvPr/>
        </p:nvPicPr>
        <p:blipFill>
          <a:blip r:embed="rId16"/>
          <a:stretch>
            <a:fillRect/>
          </a:stretch>
        </p:blipFill>
        <p:spPr>
          <a:xfrm>
            <a:off x="3544091" y="2971800"/>
            <a:ext cx="1143000" cy="1371600"/>
          </a:xfrm>
          <a:prstGeom prst="rect">
            <a:avLst/>
          </a:prstGeom>
        </p:spPr>
      </p:pic>
      <p:pic>
        <p:nvPicPr>
          <p:cNvPr id="26" name="Picture 25">
            <a:extLst>
              <a:ext uri="{FF2B5EF4-FFF2-40B4-BE49-F238E27FC236}">
                <a16:creationId xmlns:a16="http://schemas.microsoft.com/office/drawing/2014/main" id="{F742A634-6D32-4074-94FC-8FBDE49E0F4D}"/>
              </a:ext>
            </a:extLst>
          </p:cNvPr>
          <p:cNvPicPr preferRelativeResize="0">
            <a:picLocks/>
          </p:cNvPicPr>
          <p:nvPr/>
        </p:nvPicPr>
        <p:blipFill>
          <a:blip r:embed="rId17">
            <a:extLst>
              <a:ext uri="{28A0092B-C50C-407E-A947-70E740481C1C}">
                <a14:useLocalDpi xmlns:a14="http://schemas.microsoft.com/office/drawing/2010/main" val="0"/>
              </a:ext>
            </a:extLst>
          </a:blip>
          <a:stretch>
            <a:fillRect/>
          </a:stretch>
        </p:blipFill>
        <p:spPr>
          <a:xfrm>
            <a:off x="4829895" y="1336317"/>
            <a:ext cx="1143000" cy="1371600"/>
          </a:xfrm>
          <a:prstGeom prst="rect">
            <a:avLst/>
          </a:prstGeom>
        </p:spPr>
      </p:pic>
      <p:pic>
        <p:nvPicPr>
          <p:cNvPr id="27" name="Picture 26">
            <a:extLst>
              <a:ext uri="{FF2B5EF4-FFF2-40B4-BE49-F238E27FC236}">
                <a16:creationId xmlns:a16="http://schemas.microsoft.com/office/drawing/2014/main" id="{E6585A99-F061-4869-8443-9CDA2762BAEE}"/>
              </a:ext>
            </a:extLst>
          </p:cNvPr>
          <p:cNvPicPr preferRelativeResize="0">
            <a:picLocks/>
          </p:cNvPicPr>
          <p:nvPr/>
        </p:nvPicPr>
        <p:blipFill>
          <a:blip r:embed="rId18"/>
          <a:stretch>
            <a:fillRect/>
          </a:stretch>
        </p:blipFill>
        <p:spPr>
          <a:xfrm>
            <a:off x="7401503" y="1386244"/>
            <a:ext cx="1143000" cy="1371600"/>
          </a:xfrm>
          <a:prstGeom prst="rect">
            <a:avLst/>
          </a:prstGeom>
        </p:spPr>
      </p:pic>
      <p:pic>
        <p:nvPicPr>
          <p:cNvPr id="3" name="Picture 2">
            <a:extLst>
              <a:ext uri="{FF2B5EF4-FFF2-40B4-BE49-F238E27FC236}">
                <a16:creationId xmlns:a16="http://schemas.microsoft.com/office/drawing/2014/main" id="{847468F6-55FF-4909-A43F-B151E7C61BEC}"/>
              </a:ext>
            </a:extLst>
          </p:cNvPr>
          <p:cNvPicPr preferRelativeResize="0">
            <a:picLocks/>
          </p:cNvPicPr>
          <p:nvPr/>
        </p:nvPicPr>
        <p:blipFill>
          <a:blip r:embed="rId19"/>
          <a:stretch>
            <a:fillRect/>
          </a:stretch>
        </p:blipFill>
        <p:spPr>
          <a:xfrm>
            <a:off x="4829895" y="2971800"/>
            <a:ext cx="1143000" cy="1371600"/>
          </a:xfrm>
          <a:prstGeom prst="rect">
            <a:avLst/>
          </a:prstGeom>
        </p:spPr>
      </p:pic>
      <p:sp>
        <p:nvSpPr>
          <p:cNvPr id="28" name="TextBox 27">
            <a:extLst>
              <a:ext uri="{FF2B5EF4-FFF2-40B4-BE49-F238E27FC236}">
                <a16:creationId xmlns:a16="http://schemas.microsoft.com/office/drawing/2014/main" id="{8C1790CD-62FB-4258-88A4-5DCD3B39DC4F}"/>
              </a:ext>
            </a:extLst>
          </p:cNvPr>
          <p:cNvSpPr txBox="1"/>
          <p:nvPr/>
        </p:nvSpPr>
        <p:spPr>
          <a:xfrm>
            <a:off x="3327675" y="5974071"/>
            <a:ext cx="1597393" cy="830997"/>
          </a:xfrm>
          <a:prstGeom prst="rect">
            <a:avLst/>
          </a:prstGeom>
          <a:noFill/>
        </p:spPr>
        <p:txBody>
          <a:bodyPr wrap="square" rtlCol="0">
            <a:spAutoFit/>
          </a:bodyPr>
          <a:lstStyle/>
          <a:p>
            <a:pPr algn="ctr"/>
            <a:r>
              <a:rPr lang="en-US" sz="2400" dirty="0">
                <a:solidFill>
                  <a:schemeClr val="bg1"/>
                </a:solidFill>
              </a:rPr>
              <a:t>Vehicular Combat</a:t>
            </a:r>
          </a:p>
        </p:txBody>
      </p:sp>
      <p:sp>
        <p:nvSpPr>
          <p:cNvPr id="29" name="TextBox 28">
            <a:extLst>
              <a:ext uri="{FF2B5EF4-FFF2-40B4-BE49-F238E27FC236}">
                <a16:creationId xmlns:a16="http://schemas.microsoft.com/office/drawing/2014/main" id="{C6F36923-3B8A-42AA-A526-40C2E90EE830}"/>
              </a:ext>
            </a:extLst>
          </p:cNvPr>
          <p:cNvSpPr txBox="1"/>
          <p:nvPr/>
        </p:nvSpPr>
        <p:spPr>
          <a:xfrm>
            <a:off x="731011" y="6006920"/>
            <a:ext cx="1597393" cy="461665"/>
          </a:xfrm>
          <a:prstGeom prst="rect">
            <a:avLst/>
          </a:prstGeom>
          <a:noFill/>
        </p:spPr>
        <p:txBody>
          <a:bodyPr wrap="square" rtlCol="0">
            <a:spAutoFit/>
          </a:bodyPr>
          <a:lstStyle/>
          <a:p>
            <a:pPr algn="ctr"/>
            <a:r>
              <a:rPr lang="en-US" sz="2400" dirty="0">
                <a:solidFill>
                  <a:schemeClr val="bg1"/>
                </a:solidFill>
              </a:rPr>
              <a:t>RTS</a:t>
            </a:r>
          </a:p>
        </p:txBody>
      </p:sp>
      <p:sp>
        <p:nvSpPr>
          <p:cNvPr id="30" name="TextBox 29">
            <a:extLst>
              <a:ext uri="{FF2B5EF4-FFF2-40B4-BE49-F238E27FC236}">
                <a16:creationId xmlns:a16="http://schemas.microsoft.com/office/drawing/2014/main" id="{91485CC8-9965-4A47-B884-9E47E6F20A28}"/>
              </a:ext>
            </a:extLst>
          </p:cNvPr>
          <p:cNvSpPr txBox="1"/>
          <p:nvPr/>
        </p:nvSpPr>
        <p:spPr>
          <a:xfrm>
            <a:off x="7841521" y="5977007"/>
            <a:ext cx="1597393" cy="461665"/>
          </a:xfrm>
          <a:prstGeom prst="rect">
            <a:avLst/>
          </a:prstGeom>
          <a:noFill/>
        </p:spPr>
        <p:txBody>
          <a:bodyPr wrap="square" rtlCol="0">
            <a:spAutoFit/>
          </a:bodyPr>
          <a:lstStyle/>
          <a:p>
            <a:pPr algn="ctr"/>
            <a:r>
              <a:rPr lang="en-US" sz="2400" dirty="0">
                <a:solidFill>
                  <a:schemeClr val="bg1"/>
                </a:solidFill>
              </a:rPr>
              <a:t>Sports</a:t>
            </a:r>
          </a:p>
        </p:txBody>
      </p:sp>
      <p:sp>
        <p:nvSpPr>
          <p:cNvPr id="31" name="TextBox 30">
            <a:extLst>
              <a:ext uri="{FF2B5EF4-FFF2-40B4-BE49-F238E27FC236}">
                <a16:creationId xmlns:a16="http://schemas.microsoft.com/office/drawing/2014/main" id="{7433B133-1D23-4494-89DF-BA86CAA8101E}"/>
              </a:ext>
            </a:extLst>
          </p:cNvPr>
          <p:cNvSpPr txBox="1"/>
          <p:nvPr/>
        </p:nvSpPr>
        <p:spPr>
          <a:xfrm>
            <a:off x="9756407" y="4262537"/>
            <a:ext cx="1597393" cy="461665"/>
          </a:xfrm>
          <a:prstGeom prst="rect">
            <a:avLst/>
          </a:prstGeom>
          <a:noFill/>
        </p:spPr>
        <p:txBody>
          <a:bodyPr wrap="square" rtlCol="0">
            <a:spAutoFit/>
          </a:bodyPr>
          <a:lstStyle/>
          <a:p>
            <a:pPr algn="ctr"/>
            <a:r>
              <a:rPr lang="en-US" sz="2400" dirty="0">
                <a:solidFill>
                  <a:schemeClr val="bg1"/>
                </a:solidFill>
              </a:rPr>
              <a:t>Space Sim</a:t>
            </a:r>
          </a:p>
        </p:txBody>
      </p:sp>
      <p:sp>
        <p:nvSpPr>
          <p:cNvPr id="35" name="TextBox 34">
            <a:extLst>
              <a:ext uri="{FF2B5EF4-FFF2-40B4-BE49-F238E27FC236}">
                <a16:creationId xmlns:a16="http://schemas.microsoft.com/office/drawing/2014/main" id="{BF590825-BBCA-4B68-81EA-7570CE1AA149}"/>
              </a:ext>
            </a:extLst>
          </p:cNvPr>
          <p:cNvSpPr txBox="1"/>
          <p:nvPr/>
        </p:nvSpPr>
        <p:spPr>
          <a:xfrm>
            <a:off x="7401503" y="2902137"/>
            <a:ext cx="1597393" cy="1200329"/>
          </a:xfrm>
          <a:prstGeom prst="rect">
            <a:avLst/>
          </a:prstGeom>
          <a:noFill/>
        </p:spPr>
        <p:txBody>
          <a:bodyPr wrap="square" rtlCol="0">
            <a:spAutoFit/>
          </a:bodyPr>
          <a:lstStyle/>
          <a:p>
            <a:pPr algn="ctr"/>
            <a:r>
              <a:rPr lang="en-US" sz="2400" dirty="0">
                <a:solidFill>
                  <a:schemeClr val="bg1"/>
                </a:solidFill>
              </a:rPr>
              <a:t>Strategy and Wargames</a:t>
            </a:r>
          </a:p>
        </p:txBody>
      </p:sp>
      <p:grpSp>
        <p:nvGrpSpPr>
          <p:cNvPr id="23" name="Group 22">
            <a:extLst>
              <a:ext uri="{FF2B5EF4-FFF2-40B4-BE49-F238E27FC236}">
                <a16:creationId xmlns:a16="http://schemas.microsoft.com/office/drawing/2014/main" id="{050A34EC-8FB3-4436-A564-BAC4423C710A}"/>
              </a:ext>
            </a:extLst>
          </p:cNvPr>
          <p:cNvGrpSpPr/>
          <p:nvPr/>
        </p:nvGrpSpPr>
        <p:grpSpPr>
          <a:xfrm>
            <a:off x="4099154" y="1144749"/>
            <a:ext cx="3859992" cy="5025701"/>
            <a:chOff x="4099154" y="1144749"/>
            <a:chExt cx="3859992" cy="5025701"/>
          </a:xfrm>
        </p:grpSpPr>
        <p:sp>
          <p:nvSpPr>
            <p:cNvPr id="4" name="Oval 3">
              <a:extLst>
                <a:ext uri="{FF2B5EF4-FFF2-40B4-BE49-F238E27FC236}">
                  <a16:creationId xmlns:a16="http://schemas.microsoft.com/office/drawing/2014/main" id="{B2543D60-53F7-4F86-A3B7-FEF9AC4084DD}"/>
                </a:ext>
              </a:extLst>
            </p:cNvPr>
            <p:cNvSpPr/>
            <p:nvPr/>
          </p:nvSpPr>
          <p:spPr>
            <a:xfrm>
              <a:off x="4099154" y="1144749"/>
              <a:ext cx="3859992" cy="502570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9A06A63-4345-47D7-8D47-41BF2BE5E2BE}"/>
                </a:ext>
              </a:extLst>
            </p:cNvPr>
            <p:cNvPicPr>
              <a:picLocks noChangeAspect="1"/>
            </p:cNvPicPr>
            <p:nvPr/>
          </p:nvPicPr>
          <p:blipFill>
            <a:blip r:embed="rId20"/>
            <a:stretch>
              <a:fillRect/>
            </a:stretch>
          </p:blipFill>
          <p:spPr>
            <a:xfrm>
              <a:off x="4720047" y="2147697"/>
              <a:ext cx="2660619" cy="3019803"/>
            </a:xfrm>
            <a:prstGeom prst="rect">
              <a:avLst/>
            </a:prstGeom>
          </p:spPr>
        </p:pic>
      </p:grpSp>
    </p:spTree>
    <p:extLst>
      <p:ext uri="{BB962C8B-B14F-4D97-AF65-F5344CB8AC3E}">
        <p14:creationId xmlns:p14="http://schemas.microsoft.com/office/powerpoint/2010/main" val="4090692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in a baseball game&#10;&#10;Description automatically generated">
            <a:extLst>
              <a:ext uri="{FF2B5EF4-FFF2-40B4-BE49-F238E27FC236}">
                <a16:creationId xmlns:a16="http://schemas.microsoft.com/office/drawing/2014/main" id="{BC472B09-20E2-4E21-8EA5-1C4D429FD33E}"/>
              </a:ext>
            </a:extLst>
          </p:cNvPr>
          <p:cNvPicPr>
            <a:picLocks noChangeAspect="1"/>
          </p:cNvPicPr>
          <p:nvPr/>
        </p:nvPicPr>
        <p:blipFill rotWithShape="1">
          <a:blip r:embed="rId3">
            <a:extLst>
              <a:ext uri="{28A0092B-C50C-407E-A947-70E740481C1C}">
                <a14:useLocalDpi xmlns:a14="http://schemas.microsoft.com/office/drawing/2010/main" val="0"/>
              </a:ext>
            </a:extLst>
          </a:blip>
          <a:srcRect b="25000"/>
          <a:stretch/>
        </p:blipFill>
        <p:spPr>
          <a:xfrm>
            <a:off x="20" y="10"/>
            <a:ext cx="12191980" cy="6857990"/>
          </a:xfrm>
          <a:prstGeom prst="rect">
            <a:avLst/>
          </a:prstGeom>
        </p:spPr>
      </p:pic>
    </p:spTree>
    <p:extLst>
      <p:ext uri="{BB962C8B-B14F-4D97-AF65-F5344CB8AC3E}">
        <p14:creationId xmlns:p14="http://schemas.microsoft.com/office/powerpoint/2010/main" val="1578990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3482556" cy="707886"/>
          </a:xfrm>
          <a:prstGeom prst="rect">
            <a:avLst/>
          </a:prstGeom>
          <a:noFill/>
        </p:spPr>
        <p:txBody>
          <a:bodyPr wrap="none" rtlCol="0">
            <a:spAutoFit/>
          </a:bodyPr>
          <a:lstStyle/>
          <a:p>
            <a:r>
              <a:rPr lang="en-US" sz="4000" dirty="0">
                <a:solidFill>
                  <a:schemeClr val="bg1"/>
                </a:solidFill>
              </a:rPr>
              <a:t>Indie Developer</a:t>
            </a:r>
          </a:p>
        </p:txBody>
      </p:sp>
      <p:pic>
        <p:nvPicPr>
          <p:cNvPr id="3" name="Picture 2">
            <a:extLst>
              <a:ext uri="{FF2B5EF4-FFF2-40B4-BE49-F238E27FC236}">
                <a16:creationId xmlns:a16="http://schemas.microsoft.com/office/drawing/2014/main" id="{8123F3BF-41BF-4957-A690-4FF9CF1D7538}"/>
              </a:ext>
            </a:extLst>
          </p:cNvPr>
          <p:cNvPicPr>
            <a:picLocks noChangeAspect="1"/>
          </p:cNvPicPr>
          <p:nvPr/>
        </p:nvPicPr>
        <p:blipFill>
          <a:blip r:embed="rId3"/>
          <a:stretch>
            <a:fillRect/>
          </a:stretch>
        </p:blipFill>
        <p:spPr>
          <a:xfrm>
            <a:off x="6095999" y="1684219"/>
            <a:ext cx="5841625" cy="4026961"/>
          </a:xfrm>
          <a:prstGeom prst="rect">
            <a:avLst/>
          </a:prstGeom>
        </p:spPr>
      </p:pic>
      <p:sp>
        <p:nvSpPr>
          <p:cNvPr id="8" name="TextBox 7">
            <a:extLst>
              <a:ext uri="{FF2B5EF4-FFF2-40B4-BE49-F238E27FC236}">
                <a16:creationId xmlns:a16="http://schemas.microsoft.com/office/drawing/2014/main" id="{3D1C9CE0-F095-42C9-8A14-0B8E7B47E8C2}"/>
              </a:ext>
            </a:extLst>
          </p:cNvPr>
          <p:cNvSpPr txBox="1"/>
          <p:nvPr/>
        </p:nvSpPr>
        <p:spPr>
          <a:xfrm>
            <a:off x="353060" y="1098376"/>
            <a:ext cx="5811654" cy="4955203"/>
          </a:xfrm>
          <a:prstGeom prst="rect">
            <a:avLst/>
          </a:prstGeom>
          <a:noFill/>
        </p:spPr>
        <p:txBody>
          <a:bodyPr wrap="square" rtlCol="0">
            <a:spAutoFit/>
          </a:bodyPr>
          <a:lstStyle/>
          <a:p>
            <a:r>
              <a:rPr lang="en-US" sz="2800" dirty="0">
                <a:solidFill>
                  <a:prstClr val="white"/>
                </a:solidFill>
              </a:rPr>
              <a:t>First PC was an Atari 800 with 24K </a:t>
            </a:r>
            <a:r>
              <a:rPr lang="en-US" dirty="0">
                <a:solidFill>
                  <a:prstClr val="white"/>
                </a:solidFill>
              </a:rPr>
              <a:t>(1980)</a:t>
            </a:r>
            <a:endParaRPr lang="en-US" sz="2800" dirty="0">
              <a:solidFill>
                <a:prstClr val="white"/>
              </a:solidFill>
            </a:endParaRPr>
          </a:p>
          <a:p>
            <a:pPr marL="342900" indent="-342900">
              <a:buFont typeface="Arial" panose="020B0604020202020204" pitchFamily="34" charset="0"/>
              <a:buChar char="•"/>
            </a:pPr>
            <a:r>
              <a:rPr lang="en-US" sz="2800" dirty="0">
                <a:solidFill>
                  <a:prstClr val="white"/>
                </a:solidFill>
              </a:rPr>
              <a:t>All in, it cost me over $2500</a:t>
            </a:r>
          </a:p>
          <a:p>
            <a:pPr marL="800100" lvl="1" indent="-342900">
              <a:buFont typeface="Arial" panose="020B0604020202020204" pitchFamily="34" charset="0"/>
              <a:buChar char="•"/>
            </a:pPr>
            <a:r>
              <a:rPr lang="en-US" sz="2400" dirty="0">
                <a:solidFill>
                  <a:prstClr val="white"/>
                </a:solidFill>
              </a:rPr>
              <a:t>Cassette tape drive</a:t>
            </a:r>
          </a:p>
          <a:p>
            <a:pPr marL="800100" lvl="1" indent="-342900">
              <a:buFont typeface="Arial" panose="020B0604020202020204" pitchFamily="34" charset="0"/>
              <a:buChar char="•"/>
            </a:pPr>
            <a:r>
              <a:rPr lang="en-US" sz="2400" dirty="0">
                <a:solidFill>
                  <a:prstClr val="white"/>
                </a:solidFill>
              </a:rPr>
              <a:t>Extra 16K of ram</a:t>
            </a:r>
          </a:p>
          <a:p>
            <a:pPr marL="800100" lvl="1" indent="-342900">
              <a:buFont typeface="Arial" panose="020B0604020202020204" pitchFamily="34" charset="0"/>
              <a:buChar char="•"/>
            </a:pPr>
            <a:r>
              <a:rPr lang="en-US" sz="2400" dirty="0">
                <a:solidFill>
                  <a:prstClr val="white"/>
                </a:solidFill>
              </a:rPr>
              <a:t>Printer</a:t>
            </a:r>
          </a:p>
          <a:p>
            <a:pPr marL="800100" lvl="1" indent="-342900">
              <a:buFont typeface="Arial" panose="020B0604020202020204" pitchFamily="34" charset="0"/>
              <a:buChar char="•"/>
            </a:pPr>
            <a:r>
              <a:rPr lang="en-US" sz="2400" dirty="0">
                <a:solidFill>
                  <a:prstClr val="white"/>
                </a:solidFill>
              </a:rPr>
              <a:t>Languages</a:t>
            </a:r>
          </a:p>
          <a:p>
            <a:pPr marL="342900" indent="-342900">
              <a:buFont typeface="Arial" panose="020B0604020202020204" pitchFamily="34" charset="0"/>
              <a:buChar char="•"/>
            </a:pPr>
            <a:endParaRPr lang="en-US" sz="2400" dirty="0">
              <a:solidFill>
                <a:prstClr val="white"/>
              </a:solidFill>
            </a:endParaRPr>
          </a:p>
          <a:p>
            <a:r>
              <a:rPr lang="en-US" sz="2800" dirty="0">
                <a:solidFill>
                  <a:prstClr val="white"/>
                </a:solidFill>
                <a:latin typeface="Calibri" panose="020F0502020204030204"/>
              </a:rPr>
              <a:t>Self Taught Programmer </a:t>
            </a:r>
          </a:p>
          <a:p>
            <a:pPr marL="342900" indent="-342900">
              <a:buFont typeface="Arial" panose="020B0604020202020204" pitchFamily="34" charset="0"/>
              <a:buChar char="•"/>
            </a:pPr>
            <a:endParaRPr lang="en-US" sz="2400" dirty="0">
              <a:solidFill>
                <a:prstClr val="white"/>
              </a:solidFill>
              <a:latin typeface="Calibri" panose="020F0502020204030204"/>
            </a:endParaRPr>
          </a:p>
          <a:p>
            <a:pPr marL="342900" indent="-342900">
              <a:buFont typeface="Arial" panose="020B0604020202020204" pitchFamily="34" charset="0"/>
              <a:buChar char="•"/>
            </a:pPr>
            <a:endParaRPr lang="en-US" sz="2400" dirty="0">
              <a:solidFill>
                <a:prstClr val="white"/>
              </a:solidFill>
              <a:latin typeface="Calibri" panose="020F0502020204030204"/>
            </a:endParaRPr>
          </a:p>
          <a:p>
            <a:r>
              <a:rPr lang="en-US" sz="2000" dirty="0">
                <a:solidFill>
                  <a:prstClr val="white"/>
                </a:solidFill>
                <a:latin typeface="Calibri" panose="020F0502020204030204"/>
              </a:rPr>
              <a:t>Took a few years before I began my 1</a:t>
            </a:r>
            <a:r>
              <a:rPr lang="en-US" sz="2000" baseline="30000" dirty="0">
                <a:solidFill>
                  <a:prstClr val="white"/>
                </a:solidFill>
                <a:latin typeface="Calibri" panose="020F0502020204030204"/>
              </a:rPr>
              <a:t>st</a:t>
            </a:r>
            <a:r>
              <a:rPr lang="en-US" sz="2000" dirty="0">
                <a:solidFill>
                  <a:prstClr val="white"/>
                </a:solidFill>
                <a:latin typeface="Calibri" panose="020F0502020204030204"/>
              </a:rPr>
              <a:t> shipped game, based on my board game design.</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9CDF925-2223-4031-A483-2FF436C6D1D8}"/>
              </a:ext>
            </a:extLst>
          </p:cNvPr>
          <p:cNvPicPr>
            <a:picLocks noChangeAspect="1"/>
          </p:cNvPicPr>
          <p:nvPr/>
        </p:nvPicPr>
        <p:blipFill>
          <a:blip r:embed="rId4"/>
          <a:stretch>
            <a:fillRect/>
          </a:stretch>
        </p:blipFill>
        <p:spPr>
          <a:xfrm>
            <a:off x="6095999" y="1684219"/>
            <a:ext cx="5811654" cy="2989381"/>
          </a:xfrm>
          <a:prstGeom prst="rect">
            <a:avLst/>
          </a:prstGeom>
        </p:spPr>
      </p:pic>
    </p:spTree>
    <p:extLst>
      <p:ext uri="{BB962C8B-B14F-4D97-AF65-F5344CB8AC3E}">
        <p14:creationId xmlns:p14="http://schemas.microsoft.com/office/powerpoint/2010/main" val="366616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ublic domain &quot;pennies&quot;">
            <a:extLst>
              <a:ext uri="{FF2B5EF4-FFF2-40B4-BE49-F238E27FC236}">
                <a16:creationId xmlns:a16="http://schemas.microsoft.com/office/drawing/2014/main" id="{BBDD4FFE-03A9-4431-ACDC-719490C09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8312" y="2667747"/>
            <a:ext cx="3991235" cy="2655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child, little, young, small&#10;&#10;Description automatically generated">
            <a:extLst>
              <a:ext uri="{FF2B5EF4-FFF2-40B4-BE49-F238E27FC236}">
                <a16:creationId xmlns:a16="http://schemas.microsoft.com/office/drawing/2014/main" id="{278803A8-D29A-4C93-A6BA-A4248F2ECD8A}"/>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386"/>
                    </a14:imgEffect>
                    <a14:imgEffect>
                      <a14:saturation sat="163000"/>
                    </a14:imgEffect>
                  </a14:imgLayer>
                </a14:imgProps>
              </a:ext>
              <a:ext uri="{28A0092B-C50C-407E-A947-70E740481C1C}">
                <a14:useLocalDpi xmlns:a14="http://schemas.microsoft.com/office/drawing/2010/main" val="0"/>
              </a:ext>
            </a:extLst>
          </a:blip>
          <a:srcRect l="2903" t="4147"/>
          <a:stretch/>
        </p:blipFill>
        <p:spPr>
          <a:xfrm>
            <a:off x="8073530" y="2667748"/>
            <a:ext cx="4006018" cy="3091876"/>
          </a:xfrm>
          <a:prstGeom prst="rect">
            <a:avLst/>
          </a:prstGeom>
        </p:spPr>
      </p:pic>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798826" y="266109"/>
            <a:ext cx="7313156" cy="707886"/>
          </a:xfrm>
          <a:prstGeom prst="rect">
            <a:avLst/>
          </a:prstGeom>
          <a:noFill/>
        </p:spPr>
        <p:txBody>
          <a:bodyPr wrap="none" rtlCol="0">
            <a:spAutoFit/>
          </a:bodyPr>
          <a:lstStyle/>
          <a:p>
            <a:r>
              <a:rPr lang="en-US" sz="4000" dirty="0">
                <a:solidFill>
                  <a:schemeClr val="bg1"/>
                </a:solidFill>
              </a:rPr>
              <a:t>Indie Developer: The G, B, &amp; the U</a:t>
            </a:r>
          </a:p>
        </p:txBody>
      </p:sp>
      <p:sp>
        <p:nvSpPr>
          <p:cNvPr id="16" name="TextBox 15">
            <a:extLst>
              <a:ext uri="{FF2B5EF4-FFF2-40B4-BE49-F238E27FC236}">
                <a16:creationId xmlns:a16="http://schemas.microsoft.com/office/drawing/2014/main" id="{5AF708CF-E7BD-4184-9898-4A30F4FEE81A}"/>
              </a:ext>
            </a:extLst>
          </p:cNvPr>
          <p:cNvSpPr txBox="1"/>
          <p:nvPr/>
        </p:nvSpPr>
        <p:spPr>
          <a:xfrm>
            <a:off x="365760" y="1098376"/>
            <a:ext cx="11974882" cy="5516895"/>
          </a:xfrm>
          <a:prstGeom prst="rect">
            <a:avLst/>
          </a:prstGeom>
          <a:noFill/>
        </p:spPr>
        <p:txBody>
          <a:bodyPr wrap="square" rtlCol="0">
            <a:spAutoFit/>
          </a:bodyPr>
          <a:lstStyle/>
          <a:p>
            <a:pPr lvl="0"/>
            <a:r>
              <a:rPr lang="en-US" sz="2400" dirty="0">
                <a:solidFill>
                  <a:schemeClr val="bg1"/>
                </a:solidFill>
              </a:rPr>
              <a:t>The Good: </a:t>
            </a:r>
          </a:p>
          <a:p>
            <a:pPr marL="342900" lvl="0" indent="-342900">
              <a:buFont typeface="Arial" panose="020B0604020202020204" pitchFamily="34" charset="0"/>
              <a:buChar char="•"/>
            </a:pPr>
            <a:r>
              <a:rPr lang="en-US" sz="2200" dirty="0">
                <a:solidFill>
                  <a:schemeClr val="bg1"/>
                </a:solidFill>
              </a:rPr>
              <a:t>Creative control</a:t>
            </a:r>
          </a:p>
          <a:p>
            <a:pPr marL="342900" lvl="0" indent="-342900">
              <a:buFont typeface="Arial" panose="020B0604020202020204" pitchFamily="34" charset="0"/>
              <a:buChar char="•"/>
            </a:pPr>
            <a:r>
              <a:rPr lang="en-US" sz="2200" dirty="0">
                <a:solidFill>
                  <a:schemeClr val="bg1"/>
                </a:solidFill>
              </a:rPr>
              <a:t>Independence</a:t>
            </a:r>
          </a:p>
          <a:p>
            <a:pPr marL="342900" lvl="0" indent="-342900">
              <a:buFont typeface="Arial" panose="020B0604020202020204" pitchFamily="34" charset="0"/>
              <a:buChar char="•"/>
            </a:pPr>
            <a:r>
              <a:rPr lang="en-US" sz="2200" dirty="0">
                <a:solidFill>
                  <a:schemeClr val="bg1"/>
                </a:solidFill>
              </a:rPr>
              <a:t>Passion (though passion is a trap)</a:t>
            </a:r>
          </a:p>
          <a:p>
            <a:pPr lvl="0"/>
            <a:endParaRPr lang="en-US" sz="1050" dirty="0">
              <a:solidFill>
                <a:schemeClr val="bg1"/>
              </a:solidFill>
            </a:endParaRPr>
          </a:p>
          <a:p>
            <a:pPr lvl="0"/>
            <a:r>
              <a:rPr lang="en-US" sz="2400" dirty="0">
                <a:solidFill>
                  <a:schemeClr val="bg1"/>
                </a:solidFill>
              </a:rPr>
              <a:t>The Bad: </a:t>
            </a:r>
          </a:p>
          <a:p>
            <a:pPr marL="342900" lvl="0" indent="-342900">
              <a:buFont typeface="Arial" panose="020B0604020202020204" pitchFamily="34" charset="0"/>
              <a:buChar char="•"/>
            </a:pPr>
            <a:r>
              <a:rPr lang="en-US" sz="2200" dirty="0">
                <a:solidFill>
                  <a:schemeClr val="bg1"/>
                </a:solidFill>
              </a:rPr>
              <a:t>Often associated with a lack of discipline </a:t>
            </a:r>
          </a:p>
          <a:p>
            <a:pPr marL="800100" lvl="1" indent="-342900">
              <a:buFont typeface="Arial" panose="020B0604020202020204" pitchFamily="34" charset="0"/>
              <a:buChar char="•"/>
            </a:pPr>
            <a:r>
              <a:rPr lang="en-US" sz="2000" dirty="0">
                <a:solidFill>
                  <a:schemeClr val="bg1"/>
                </a:solidFill>
              </a:rPr>
              <a:t>Productivity</a:t>
            </a:r>
          </a:p>
          <a:p>
            <a:pPr marL="800100" lvl="1" indent="-342900">
              <a:buFont typeface="Arial" panose="020B0604020202020204" pitchFamily="34" charset="0"/>
              <a:buChar char="•"/>
            </a:pPr>
            <a:r>
              <a:rPr lang="en-US" sz="2000" dirty="0">
                <a:solidFill>
                  <a:schemeClr val="bg1"/>
                </a:solidFill>
              </a:rPr>
              <a:t>Missing goals (didn’t really have milestones)</a:t>
            </a:r>
          </a:p>
          <a:p>
            <a:pPr marL="800100" lvl="1" indent="-342900">
              <a:buFont typeface="Arial" panose="020B0604020202020204" pitchFamily="34" charset="0"/>
              <a:buChar char="•"/>
            </a:pPr>
            <a:r>
              <a:rPr lang="en-US" sz="2000" dirty="0">
                <a:solidFill>
                  <a:schemeClr val="bg1"/>
                </a:solidFill>
              </a:rPr>
              <a:t>Design as you go</a:t>
            </a:r>
          </a:p>
          <a:p>
            <a:pPr marL="342900" indent="-342900">
              <a:buFont typeface="Arial" panose="020B0604020202020204" pitchFamily="34" charset="0"/>
              <a:buChar char="•"/>
            </a:pPr>
            <a:r>
              <a:rPr lang="en-US" sz="2000" dirty="0">
                <a:solidFill>
                  <a:schemeClr val="bg1"/>
                </a:solidFill>
              </a:rPr>
              <a:t>Most indie platforms area saturated</a:t>
            </a:r>
          </a:p>
          <a:p>
            <a:pPr marL="1257300" lvl="2" indent="-342900">
              <a:buFont typeface="Arial" panose="020B0604020202020204" pitchFamily="34" charset="0"/>
              <a:buChar char="•"/>
            </a:pPr>
            <a:endParaRPr lang="en-US" sz="800" dirty="0">
              <a:solidFill>
                <a:schemeClr val="bg1"/>
              </a:solidFill>
            </a:endParaRPr>
          </a:p>
          <a:p>
            <a:pPr lvl="0"/>
            <a:r>
              <a:rPr lang="en-US" sz="2400" dirty="0">
                <a:solidFill>
                  <a:schemeClr val="bg1"/>
                </a:solidFill>
              </a:rPr>
              <a:t>The Ugly: </a:t>
            </a:r>
          </a:p>
          <a:p>
            <a:pPr marL="285750" lvl="0" indent="-285750">
              <a:buFont typeface="Arial" panose="020B0604020202020204" pitchFamily="34" charset="0"/>
              <a:buChar char="•"/>
            </a:pPr>
            <a:r>
              <a:rPr lang="en-US" sz="2200" dirty="0">
                <a:solidFill>
                  <a:schemeClr val="bg1"/>
                </a:solidFill>
              </a:rPr>
              <a:t>I continued to work full time </a:t>
            </a:r>
          </a:p>
          <a:p>
            <a:pPr marL="285750" indent="-285750">
              <a:buFont typeface="Arial" panose="020B0604020202020204" pitchFamily="34" charset="0"/>
              <a:buChar char="•"/>
            </a:pPr>
            <a:r>
              <a:rPr lang="en-US" sz="2200" dirty="0">
                <a:solidFill>
                  <a:schemeClr val="bg1"/>
                </a:solidFill>
              </a:rPr>
              <a:t>The amount of work required to make it mean pennies/hour</a:t>
            </a:r>
          </a:p>
          <a:p>
            <a:pPr marL="285750" lvl="0" indent="-285750">
              <a:buFont typeface="Arial" panose="020B0604020202020204" pitchFamily="34" charset="0"/>
              <a:buChar char="•"/>
            </a:pPr>
            <a:r>
              <a:rPr lang="en-US" sz="2200" dirty="0">
                <a:solidFill>
                  <a:schemeClr val="bg1"/>
                </a:solidFill>
              </a:rPr>
              <a:t>The big ugly was the price paid by my wife and kids </a:t>
            </a:r>
            <a:endParaRPr lang="en-US" sz="2400" dirty="0">
              <a:solidFill>
                <a:schemeClr val="bg1"/>
              </a:solidFill>
              <a:latin typeface="Calibri" panose="020F0502020204030204"/>
            </a:endParaRPr>
          </a:p>
          <a:p>
            <a:pPr marL="800100" lvl="1" indent="-342900">
              <a:buFont typeface="Arial" panose="020B0604020202020204" pitchFamily="34" charset="0"/>
              <a:buChar char="•"/>
            </a:pPr>
            <a:endParaRPr lang="en-US" sz="2400" dirty="0">
              <a:solidFill>
                <a:prstClr val="white"/>
              </a:solidFill>
              <a:latin typeface="Calibri" panose="020F0502020204030204"/>
            </a:endParaRPr>
          </a:p>
        </p:txBody>
      </p:sp>
    </p:spTree>
    <p:extLst>
      <p:ext uri="{BB962C8B-B14F-4D97-AF65-F5344CB8AC3E}">
        <p14:creationId xmlns:p14="http://schemas.microsoft.com/office/powerpoint/2010/main" val="342625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02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7010124" cy="707886"/>
          </a:xfrm>
          <a:prstGeom prst="rect">
            <a:avLst/>
          </a:prstGeom>
          <a:noFill/>
        </p:spPr>
        <p:txBody>
          <a:bodyPr wrap="none" rtlCol="0">
            <a:spAutoFit/>
          </a:bodyPr>
          <a:lstStyle/>
          <a:p>
            <a:r>
              <a:rPr lang="en-US" sz="4000" dirty="0">
                <a:solidFill>
                  <a:schemeClr val="bg1"/>
                </a:solidFill>
              </a:rPr>
              <a:t>Small Privately-Owned Publisher </a:t>
            </a:r>
          </a:p>
        </p:txBody>
      </p:sp>
      <p:sp>
        <p:nvSpPr>
          <p:cNvPr id="16" name="TextBox 15">
            <a:extLst>
              <a:ext uri="{FF2B5EF4-FFF2-40B4-BE49-F238E27FC236}">
                <a16:creationId xmlns:a16="http://schemas.microsoft.com/office/drawing/2014/main" id="{5AF708CF-E7BD-4184-9898-4A30F4FEE81A}"/>
              </a:ext>
            </a:extLst>
          </p:cNvPr>
          <p:cNvSpPr txBox="1"/>
          <p:nvPr/>
        </p:nvSpPr>
        <p:spPr>
          <a:xfrm>
            <a:off x="0" y="1098376"/>
            <a:ext cx="7390356" cy="1200329"/>
          </a:xfrm>
          <a:prstGeom prst="rect">
            <a:avLst/>
          </a:prstGeom>
          <a:noFill/>
        </p:spPr>
        <p:txBody>
          <a:bodyPr wrap="square" rtlCol="0">
            <a:spAutoFit/>
          </a:bodyPr>
          <a:lstStyle/>
          <a:p>
            <a:pPr marL="800100" lvl="1" indent="-342900">
              <a:buFont typeface="Arial" panose="020B0604020202020204" pitchFamily="34" charset="0"/>
              <a:buChar char="•"/>
            </a:pPr>
            <a:endParaRPr lang="en-US" sz="2400" dirty="0">
              <a:solidFill>
                <a:prstClr val="white"/>
              </a:solidFill>
              <a:latin typeface="Calibri" panose="020F0502020204030204"/>
            </a:endParaRPr>
          </a:p>
          <a:p>
            <a:pPr lvl="1"/>
            <a:endParaRPr lang="en-US" sz="2400" dirty="0">
              <a:solidFill>
                <a:schemeClr val="bg1"/>
              </a:solidFill>
              <a:latin typeface="Calibri" panose="020F0502020204030204"/>
            </a:endParaRPr>
          </a:p>
          <a:p>
            <a:pPr marL="800100" lvl="1" indent="-342900">
              <a:buFont typeface="Arial" panose="020B0604020202020204" pitchFamily="34" charset="0"/>
              <a:buChar char="•"/>
            </a:pPr>
            <a:endParaRPr lang="en-US" sz="24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F9051116-214E-43D7-8FC4-B61EDE6DEC42}"/>
              </a:ext>
            </a:extLst>
          </p:cNvPr>
          <p:cNvSpPr txBox="1"/>
          <p:nvPr/>
        </p:nvSpPr>
        <p:spPr>
          <a:xfrm>
            <a:off x="365760" y="1098376"/>
            <a:ext cx="6638796" cy="2616101"/>
          </a:xfrm>
          <a:prstGeom prst="rect">
            <a:avLst/>
          </a:prstGeom>
          <a:noFill/>
        </p:spPr>
        <p:txBody>
          <a:bodyPr wrap="square" rtlCol="0">
            <a:spAutoFit/>
          </a:bodyPr>
          <a:lstStyle/>
          <a:p>
            <a:r>
              <a:rPr lang="en-US" sz="2400" dirty="0">
                <a:solidFill>
                  <a:prstClr val="white"/>
                </a:solidFill>
              </a:rPr>
              <a:t>Everywhere I worked most folks were amazing</a:t>
            </a:r>
          </a:p>
          <a:p>
            <a:pPr marL="342900" indent="-342900">
              <a:buFont typeface="Arial" panose="020B0604020202020204" pitchFamily="34" charset="0"/>
              <a:buChar char="•"/>
            </a:pPr>
            <a:r>
              <a:rPr lang="en-US" sz="2400" dirty="0">
                <a:solidFill>
                  <a:prstClr val="white"/>
                </a:solidFill>
                <a:latin typeface="Calibri" panose="020F0502020204030204"/>
              </a:rPr>
              <a:t>Hardworking</a:t>
            </a:r>
          </a:p>
          <a:p>
            <a:pPr marL="342900" indent="-342900">
              <a:buFont typeface="Arial" panose="020B0604020202020204" pitchFamily="34" charset="0"/>
              <a:buChar char="•"/>
            </a:pPr>
            <a:r>
              <a:rPr lang="en-US" sz="2400" dirty="0">
                <a:solidFill>
                  <a:prstClr val="white"/>
                </a:solidFill>
                <a:latin typeface="Calibri" panose="020F0502020204030204"/>
              </a:rPr>
              <a:t>Creative</a:t>
            </a:r>
          </a:p>
          <a:p>
            <a:pPr marL="342900" indent="-342900">
              <a:buFont typeface="Arial" panose="020B0604020202020204" pitchFamily="34" charset="0"/>
              <a:buChar char="•"/>
            </a:pPr>
            <a:r>
              <a:rPr lang="en-US" sz="2400" dirty="0">
                <a:solidFill>
                  <a:prstClr val="white"/>
                </a:solidFill>
                <a:latin typeface="Calibri" panose="020F0502020204030204"/>
              </a:rPr>
              <a:t>Brilliant in many cases</a:t>
            </a:r>
          </a:p>
          <a:p>
            <a:pPr marL="342900" indent="-342900">
              <a:buFont typeface="Arial" panose="020B0604020202020204" pitchFamily="34" charset="0"/>
              <a:buChar char="•"/>
            </a:pPr>
            <a:r>
              <a:rPr lang="en-US" sz="2400" dirty="0">
                <a:solidFill>
                  <a:prstClr val="white"/>
                </a:solidFill>
                <a:latin typeface="Calibri" panose="020F0502020204030204"/>
              </a:rPr>
              <a:t>Passionate</a:t>
            </a:r>
          </a:p>
          <a:p>
            <a:endParaRPr lang="en-US" sz="2000" dirty="0">
              <a:solidFill>
                <a:prstClr val="white"/>
              </a:solidFill>
              <a:latin typeface="Calibri" panose="020F0502020204030204"/>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2" descr="Image result for pool of radiance">
            <a:extLst>
              <a:ext uri="{FF2B5EF4-FFF2-40B4-BE49-F238E27FC236}">
                <a16:creationId xmlns:a16="http://schemas.microsoft.com/office/drawing/2014/main" id="{5F8FB9BF-8824-4C54-8E6F-D1DCC43E3547}"/>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4475" y="3064139"/>
            <a:ext cx="196596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9F44D7-DA8A-4D67-87CE-71E8612D56A6}"/>
              </a:ext>
            </a:extLst>
          </p:cNvPr>
          <p:cNvPicPr>
            <a:picLocks noChangeAspect="1"/>
          </p:cNvPicPr>
          <p:nvPr/>
        </p:nvPicPr>
        <p:blipFill rotWithShape="1">
          <a:blip r:embed="rId4"/>
          <a:srcRect t="19503" b="25262"/>
          <a:stretch/>
        </p:blipFill>
        <p:spPr>
          <a:xfrm>
            <a:off x="7315200" y="1371600"/>
            <a:ext cx="3804513" cy="1573837"/>
          </a:xfrm>
          <a:prstGeom prst="rect">
            <a:avLst/>
          </a:prstGeom>
        </p:spPr>
      </p:pic>
    </p:spTree>
    <p:extLst>
      <p:ext uri="{BB962C8B-B14F-4D97-AF65-F5344CB8AC3E}">
        <p14:creationId xmlns:p14="http://schemas.microsoft.com/office/powerpoint/2010/main" val="72619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0B3B108-9BB8-452F-B93A-F40BD6A050CB}"/>
              </a:ext>
            </a:extLst>
          </p:cNvPr>
          <p:cNvSpPr/>
          <p:nvPr/>
        </p:nvSpPr>
        <p:spPr>
          <a:xfrm>
            <a:off x="6642100" y="3022599"/>
            <a:ext cx="5549900" cy="1070168"/>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D9B1F85-E74C-4CBE-84E1-307CCF63F3D9}"/>
              </a:ext>
            </a:extLst>
          </p:cNvPr>
          <p:cNvSpPr/>
          <p:nvPr/>
        </p:nvSpPr>
        <p:spPr>
          <a:xfrm>
            <a:off x="0" y="1170992"/>
            <a:ext cx="12192000" cy="1851608"/>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p:cNvCxnSpPr>
            <a:cxnSpLocks/>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8079328" cy="707886"/>
          </a:xfrm>
          <a:prstGeom prst="rect">
            <a:avLst/>
          </a:prstGeom>
          <a:noFill/>
        </p:spPr>
        <p:txBody>
          <a:bodyPr wrap="none" rtlCol="0">
            <a:spAutoFit/>
          </a:bodyPr>
          <a:lstStyle/>
          <a:p>
            <a:r>
              <a:rPr lang="en-US" sz="4000" dirty="0">
                <a:solidFill>
                  <a:schemeClr val="bg1"/>
                </a:solidFill>
              </a:rPr>
              <a:t>Small Privately-Owned Publisher (SSI) </a:t>
            </a:r>
          </a:p>
        </p:txBody>
      </p:sp>
      <p:pic>
        <p:nvPicPr>
          <p:cNvPr id="19" name="Picture 18" descr="A picture containing text, cat&#10;&#10;Description automatically generated">
            <a:extLst>
              <a:ext uri="{FF2B5EF4-FFF2-40B4-BE49-F238E27FC236}">
                <a16:creationId xmlns:a16="http://schemas.microsoft.com/office/drawing/2014/main" id="{AC63C759-81DE-43FB-B924-561ECBFF425F}"/>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782714" y="4892040"/>
            <a:ext cx="731520" cy="1097280"/>
          </a:xfrm>
          <a:prstGeom prst="rect">
            <a:avLst/>
          </a:prstGeom>
        </p:spPr>
      </p:pic>
      <p:pic>
        <p:nvPicPr>
          <p:cNvPr id="23" name="Picture 22">
            <a:extLst>
              <a:ext uri="{FF2B5EF4-FFF2-40B4-BE49-F238E27FC236}">
                <a16:creationId xmlns:a16="http://schemas.microsoft.com/office/drawing/2014/main" id="{2CC83006-A5D7-4519-B200-16EC4CE8585E}"/>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2681878" y="3154680"/>
            <a:ext cx="731520" cy="1097280"/>
          </a:xfrm>
          <a:prstGeom prst="rect">
            <a:avLst/>
          </a:prstGeom>
        </p:spPr>
      </p:pic>
      <p:pic>
        <p:nvPicPr>
          <p:cNvPr id="27" name="Picture 26" descr="A picture containing black, sign, covered, holding&#10;&#10;Description automatically generated">
            <a:extLst>
              <a:ext uri="{FF2B5EF4-FFF2-40B4-BE49-F238E27FC236}">
                <a16:creationId xmlns:a16="http://schemas.microsoft.com/office/drawing/2014/main" id="{B3157BBC-E048-4731-BE92-DC5FA28D3A1D}"/>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955565" y="3154680"/>
            <a:ext cx="731520" cy="1097280"/>
          </a:xfrm>
          <a:prstGeom prst="rect">
            <a:avLst/>
          </a:prstGeom>
        </p:spPr>
      </p:pic>
      <p:pic>
        <p:nvPicPr>
          <p:cNvPr id="31" name="Picture 30" descr="A picture containing street, man, riding, store&#10;&#10;Description automatically generated">
            <a:extLst>
              <a:ext uri="{FF2B5EF4-FFF2-40B4-BE49-F238E27FC236}">
                <a16:creationId xmlns:a16="http://schemas.microsoft.com/office/drawing/2014/main" id="{1584EAF6-0838-465B-90F8-E5DD3544793C}"/>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760939" y="4892040"/>
            <a:ext cx="731520" cy="1097280"/>
          </a:xfrm>
          <a:prstGeom prst="rect">
            <a:avLst/>
          </a:prstGeom>
        </p:spPr>
      </p:pic>
      <p:pic>
        <p:nvPicPr>
          <p:cNvPr id="1032" name="Picture 1031" descr="A picture containing food&#10;&#10;Description automatically generated">
            <a:extLst>
              <a:ext uri="{FF2B5EF4-FFF2-40B4-BE49-F238E27FC236}">
                <a16:creationId xmlns:a16="http://schemas.microsoft.com/office/drawing/2014/main" id="{A7F82D5D-FAED-40A5-AABF-2D011352A07C}"/>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1823019" y="3154680"/>
            <a:ext cx="731520" cy="1097280"/>
          </a:xfrm>
          <a:prstGeom prst="rect">
            <a:avLst/>
          </a:prstGeom>
        </p:spPr>
      </p:pic>
      <p:pic>
        <p:nvPicPr>
          <p:cNvPr id="1034" name="Picture 1033">
            <a:extLst>
              <a:ext uri="{FF2B5EF4-FFF2-40B4-BE49-F238E27FC236}">
                <a16:creationId xmlns:a16="http://schemas.microsoft.com/office/drawing/2014/main" id="{E1349D4C-BA8E-46EE-AFF7-310E9A4E7D75}"/>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3554829" y="1727200"/>
            <a:ext cx="731520" cy="1097280"/>
          </a:xfrm>
          <a:prstGeom prst="rect">
            <a:avLst/>
          </a:prstGeom>
        </p:spPr>
      </p:pic>
      <p:pic>
        <p:nvPicPr>
          <p:cNvPr id="1036" name="Picture 1035" descr="A picture containing text, book&#10;&#10;Description automatically generated">
            <a:extLst>
              <a:ext uri="{FF2B5EF4-FFF2-40B4-BE49-F238E27FC236}">
                <a16:creationId xmlns:a16="http://schemas.microsoft.com/office/drawing/2014/main" id="{BA3BE035-0A48-43BD-917B-1243F13ACFF5}"/>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7849890" y="1727200"/>
            <a:ext cx="731520" cy="1097280"/>
          </a:xfrm>
          <a:prstGeom prst="rect">
            <a:avLst/>
          </a:prstGeom>
        </p:spPr>
      </p:pic>
      <p:pic>
        <p:nvPicPr>
          <p:cNvPr id="1038" name="Picture 1037" descr="A picture containing sitting, box, table, food&#10;&#10;Description automatically generated">
            <a:extLst>
              <a:ext uri="{FF2B5EF4-FFF2-40B4-BE49-F238E27FC236}">
                <a16:creationId xmlns:a16="http://schemas.microsoft.com/office/drawing/2014/main" id="{CD43F0ED-E7C0-48B8-AFB6-C09F7E57C937}"/>
              </a:ext>
            </a:extLst>
          </p:cNvPr>
          <p:cNvPicPr preferRelativeResize="0">
            <a:picLocks/>
          </p:cNvPicPr>
          <p:nvPr/>
        </p:nvPicPr>
        <p:blipFill>
          <a:blip r:embed="rId10">
            <a:extLst>
              <a:ext uri="{28A0092B-C50C-407E-A947-70E740481C1C}">
                <a14:useLocalDpi xmlns:a14="http://schemas.microsoft.com/office/drawing/2010/main" val="0"/>
              </a:ext>
            </a:extLst>
          </a:blip>
          <a:stretch>
            <a:fillRect/>
          </a:stretch>
        </p:blipFill>
        <p:spPr>
          <a:xfrm>
            <a:off x="8704215" y="1727200"/>
            <a:ext cx="731520" cy="1097280"/>
          </a:xfrm>
          <a:prstGeom prst="rect">
            <a:avLst/>
          </a:prstGeom>
        </p:spPr>
      </p:pic>
      <p:pic>
        <p:nvPicPr>
          <p:cNvPr id="1040" name="Picture 1039" descr="A picture containing book, text&#10;&#10;Description automatically generated">
            <a:extLst>
              <a:ext uri="{FF2B5EF4-FFF2-40B4-BE49-F238E27FC236}">
                <a16:creationId xmlns:a16="http://schemas.microsoft.com/office/drawing/2014/main" id="{CB4A0268-C912-4B72-8BCB-F103EAD0FF27}"/>
              </a:ext>
            </a:extLst>
          </p:cNvPr>
          <p:cNvPicPr preferRelativeResize="0">
            <a:picLocks/>
          </p:cNvPicPr>
          <p:nvPr/>
        </p:nvPicPr>
        <p:blipFill>
          <a:blip r:embed="rId11">
            <a:extLst>
              <a:ext uri="{28A0092B-C50C-407E-A947-70E740481C1C}">
                <a14:useLocalDpi xmlns:a14="http://schemas.microsoft.com/office/drawing/2010/main" val="0"/>
              </a:ext>
            </a:extLst>
          </a:blip>
          <a:stretch>
            <a:fillRect/>
          </a:stretch>
        </p:blipFill>
        <p:spPr>
          <a:xfrm>
            <a:off x="11294259" y="2899379"/>
            <a:ext cx="731520" cy="1097280"/>
          </a:xfrm>
          <a:prstGeom prst="rect">
            <a:avLst/>
          </a:prstGeom>
        </p:spPr>
      </p:pic>
      <p:pic>
        <p:nvPicPr>
          <p:cNvPr id="1044" name="Picture 1043" descr="A picture containing food&#10;&#10;Description automatically generated">
            <a:extLst>
              <a:ext uri="{FF2B5EF4-FFF2-40B4-BE49-F238E27FC236}">
                <a16:creationId xmlns:a16="http://schemas.microsoft.com/office/drawing/2014/main" id="{2203A75F-4125-4793-A4D6-A2E5F8DC881C}"/>
              </a:ext>
            </a:extLst>
          </p:cNvPr>
          <p:cNvPicPr preferRelativeResize="0">
            <a:picLocks/>
          </p:cNvPicPr>
          <p:nvPr/>
        </p:nvPicPr>
        <p:blipFill>
          <a:blip r:embed="rId12">
            <a:extLst>
              <a:ext uri="{28A0092B-C50C-407E-A947-70E740481C1C}">
                <a14:useLocalDpi xmlns:a14="http://schemas.microsoft.com/office/drawing/2010/main" val="0"/>
              </a:ext>
            </a:extLst>
          </a:blip>
          <a:stretch>
            <a:fillRect/>
          </a:stretch>
        </p:blipFill>
        <p:spPr>
          <a:xfrm>
            <a:off x="986239" y="1727200"/>
            <a:ext cx="731520" cy="1097280"/>
          </a:xfrm>
          <a:prstGeom prst="rect">
            <a:avLst/>
          </a:prstGeom>
        </p:spPr>
      </p:pic>
      <p:pic>
        <p:nvPicPr>
          <p:cNvPr id="1046" name="Picture 1045" descr="A picture containing text, book&#10;&#10;Description automatically generated">
            <a:extLst>
              <a:ext uri="{FF2B5EF4-FFF2-40B4-BE49-F238E27FC236}">
                <a16:creationId xmlns:a16="http://schemas.microsoft.com/office/drawing/2014/main" id="{C873C6E5-FA93-4DF9-84F8-0B3EDAF099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98301" y="1727200"/>
            <a:ext cx="727478" cy="1097280"/>
          </a:xfrm>
          <a:prstGeom prst="rect">
            <a:avLst/>
          </a:prstGeom>
        </p:spPr>
      </p:pic>
      <p:pic>
        <p:nvPicPr>
          <p:cNvPr id="1048" name="Picture 1047" descr="A picture containing food&#10;&#10;Description automatically generated">
            <a:extLst>
              <a:ext uri="{FF2B5EF4-FFF2-40B4-BE49-F238E27FC236}">
                <a16:creationId xmlns:a16="http://schemas.microsoft.com/office/drawing/2014/main" id="{4CEDB106-CFD7-4D60-8080-C0932EE656EA}"/>
              </a:ext>
            </a:extLst>
          </p:cNvPr>
          <p:cNvPicPr preferRelativeResize="0">
            <a:picLocks/>
          </p:cNvPicPr>
          <p:nvPr/>
        </p:nvPicPr>
        <p:blipFill>
          <a:blip r:embed="rId14">
            <a:extLst>
              <a:ext uri="{28A0092B-C50C-407E-A947-70E740481C1C}">
                <a14:useLocalDpi xmlns:a14="http://schemas.microsoft.com/office/drawing/2010/main" val="0"/>
              </a:ext>
            </a:extLst>
          </a:blip>
          <a:stretch>
            <a:fillRect/>
          </a:stretch>
        </p:blipFill>
        <p:spPr>
          <a:xfrm>
            <a:off x="4410038" y="1727200"/>
            <a:ext cx="731520" cy="1097280"/>
          </a:xfrm>
          <a:prstGeom prst="rect">
            <a:avLst/>
          </a:prstGeom>
        </p:spPr>
      </p:pic>
      <p:pic>
        <p:nvPicPr>
          <p:cNvPr id="1050" name="Picture 1049" descr="A picture containing truck, food&#10;&#10;Description automatically generated">
            <a:extLst>
              <a:ext uri="{FF2B5EF4-FFF2-40B4-BE49-F238E27FC236}">
                <a16:creationId xmlns:a16="http://schemas.microsoft.com/office/drawing/2014/main" id="{3465563A-4A38-4413-BAF8-5334AD8EC07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92623" y="2899379"/>
            <a:ext cx="719529" cy="1097280"/>
          </a:xfrm>
          <a:prstGeom prst="rect">
            <a:avLst/>
          </a:prstGeom>
        </p:spPr>
      </p:pic>
      <p:pic>
        <p:nvPicPr>
          <p:cNvPr id="1054" name="Picture 1053" descr="A picture containing sign, device&#10;&#10;Description automatically generated">
            <a:extLst>
              <a:ext uri="{FF2B5EF4-FFF2-40B4-BE49-F238E27FC236}">
                <a16:creationId xmlns:a16="http://schemas.microsoft.com/office/drawing/2014/main" id="{5C33D349-A3EE-46A1-934F-7F63C6926B49}"/>
              </a:ext>
            </a:extLst>
          </p:cNvPr>
          <p:cNvPicPr preferRelativeResize="0">
            <a:picLocks/>
          </p:cNvPicPr>
          <p:nvPr/>
        </p:nvPicPr>
        <p:blipFill>
          <a:blip r:embed="rId16">
            <a:extLst>
              <a:ext uri="{28A0092B-C50C-407E-A947-70E740481C1C}">
                <a14:useLocalDpi xmlns:a14="http://schemas.microsoft.com/office/drawing/2010/main" val="0"/>
              </a:ext>
            </a:extLst>
          </a:blip>
          <a:stretch>
            <a:fillRect/>
          </a:stretch>
        </p:blipFill>
        <p:spPr>
          <a:xfrm>
            <a:off x="2699620" y="1727200"/>
            <a:ext cx="731520" cy="1097280"/>
          </a:xfrm>
          <a:prstGeom prst="rect">
            <a:avLst/>
          </a:prstGeom>
        </p:spPr>
      </p:pic>
      <p:pic>
        <p:nvPicPr>
          <p:cNvPr id="1056" name="Picture 1055" descr="A picture containing text&#10;&#10;Description automatically generated">
            <a:extLst>
              <a:ext uri="{FF2B5EF4-FFF2-40B4-BE49-F238E27FC236}">
                <a16:creationId xmlns:a16="http://schemas.microsoft.com/office/drawing/2014/main" id="{DFEA9BAD-D90B-413A-9D60-F3CD2620DCC5}"/>
              </a:ext>
            </a:extLst>
          </p:cNvPr>
          <p:cNvPicPr preferRelativeResize="0">
            <a:picLocks/>
          </p:cNvPicPr>
          <p:nvPr/>
        </p:nvPicPr>
        <p:blipFill>
          <a:blip r:embed="rId17">
            <a:extLst>
              <a:ext uri="{28A0092B-C50C-407E-A947-70E740481C1C}">
                <a14:useLocalDpi xmlns:a14="http://schemas.microsoft.com/office/drawing/2010/main" val="0"/>
              </a:ext>
            </a:extLst>
          </a:blip>
          <a:stretch>
            <a:fillRect/>
          </a:stretch>
        </p:blipFill>
        <p:spPr>
          <a:xfrm>
            <a:off x="126707" y="1727200"/>
            <a:ext cx="731520" cy="1097280"/>
          </a:xfrm>
          <a:prstGeom prst="rect">
            <a:avLst/>
          </a:prstGeom>
        </p:spPr>
      </p:pic>
      <p:pic>
        <p:nvPicPr>
          <p:cNvPr id="1058" name="Picture 1057" descr="A picture containing cat&#10;&#10;Description automatically generated">
            <a:extLst>
              <a:ext uri="{FF2B5EF4-FFF2-40B4-BE49-F238E27FC236}">
                <a16:creationId xmlns:a16="http://schemas.microsoft.com/office/drawing/2014/main" id="{247E7466-63F2-43DD-BC04-9EFC9815D482}"/>
              </a:ext>
            </a:extLst>
          </p:cNvPr>
          <p:cNvPicPr preferRelativeResize="0">
            <a:picLocks/>
          </p:cNvPicPr>
          <p:nvPr/>
        </p:nvPicPr>
        <p:blipFill>
          <a:blip r:embed="rId18">
            <a:extLst>
              <a:ext uri="{28A0092B-C50C-407E-A947-70E740481C1C}">
                <a14:useLocalDpi xmlns:a14="http://schemas.microsoft.com/office/drawing/2010/main" val="0"/>
              </a:ext>
            </a:extLst>
          </a:blip>
          <a:stretch>
            <a:fillRect/>
          </a:stretch>
        </p:blipFill>
        <p:spPr>
          <a:xfrm>
            <a:off x="1844092" y="1731434"/>
            <a:ext cx="731520" cy="1097280"/>
          </a:xfrm>
          <a:prstGeom prst="rect">
            <a:avLst/>
          </a:prstGeom>
        </p:spPr>
      </p:pic>
      <p:pic>
        <p:nvPicPr>
          <p:cNvPr id="1062" name="Picture 1061" descr="A picture containing food&#10;&#10;Description automatically generated">
            <a:extLst>
              <a:ext uri="{FF2B5EF4-FFF2-40B4-BE49-F238E27FC236}">
                <a16:creationId xmlns:a16="http://schemas.microsoft.com/office/drawing/2014/main" id="{16488628-63B3-4414-A44B-24F64656D3E6}"/>
              </a:ext>
            </a:extLst>
          </p:cNvPr>
          <p:cNvPicPr preferRelativeResize="0">
            <a:picLocks/>
          </p:cNvPicPr>
          <p:nvPr/>
        </p:nvPicPr>
        <p:blipFill>
          <a:blip r:embed="rId19">
            <a:extLst>
              <a:ext uri="{28A0092B-C50C-407E-A947-70E740481C1C}">
                <a14:useLocalDpi xmlns:a14="http://schemas.microsoft.com/office/drawing/2010/main" val="0"/>
              </a:ext>
            </a:extLst>
          </a:blip>
          <a:stretch>
            <a:fillRect/>
          </a:stretch>
        </p:blipFill>
        <p:spPr>
          <a:xfrm>
            <a:off x="8720725" y="2899379"/>
            <a:ext cx="731520" cy="1097280"/>
          </a:xfrm>
          <a:prstGeom prst="rect">
            <a:avLst/>
          </a:prstGeom>
        </p:spPr>
      </p:pic>
      <p:pic>
        <p:nvPicPr>
          <p:cNvPr id="1064" name="Picture 1063" descr="A close up of a mans face&#10;&#10;Description automatically generated">
            <a:extLst>
              <a:ext uri="{FF2B5EF4-FFF2-40B4-BE49-F238E27FC236}">
                <a16:creationId xmlns:a16="http://schemas.microsoft.com/office/drawing/2014/main" id="{2E81B167-22BF-45CA-8958-BD89759B2BFE}"/>
              </a:ext>
            </a:extLst>
          </p:cNvPr>
          <p:cNvPicPr preferRelativeResize="0">
            <a:picLocks/>
          </p:cNvPicPr>
          <p:nvPr/>
        </p:nvPicPr>
        <p:blipFill>
          <a:blip r:embed="rId20">
            <a:extLst>
              <a:ext uri="{28A0092B-C50C-407E-A947-70E740481C1C}">
                <a14:useLocalDpi xmlns:a14="http://schemas.microsoft.com/office/drawing/2010/main" val="0"/>
              </a:ext>
            </a:extLst>
          </a:blip>
          <a:stretch>
            <a:fillRect/>
          </a:stretch>
        </p:blipFill>
        <p:spPr>
          <a:xfrm>
            <a:off x="7834489" y="2882073"/>
            <a:ext cx="731520" cy="1097280"/>
          </a:xfrm>
          <a:prstGeom prst="rect">
            <a:avLst/>
          </a:prstGeom>
        </p:spPr>
      </p:pic>
      <p:pic>
        <p:nvPicPr>
          <p:cNvPr id="1068" name="Picture 1067" descr="A picture containing food&#10;&#10;Description automatically generated">
            <a:extLst>
              <a:ext uri="{FF2B5EF4-FFF2-40B4-BE49-F238E27FC236}">
                <a16:creationId xmlns:a16="http://schemas.microsoft.com/office/drawing/2014/main" id="{F9BB7A62-5CA4-4177-83D0-D51500A3075C}"/>
              </a:ext>
            </a:extLst>
          </p:cNvPr>
          <p:cNvPicPr preferRelativeResize="0">
            <a:picLocks/>
          </p:cNvPicPr>
          <p:nvPr/>
        </p:nvPicPr>
        <p:blipFill>
          <a:blip r:embed="rId21">
            <a:extLst>
              <a:ext uri="{28A0092B-C50C-407E-A947-70E740481C1C}">
                <a14:useLocalDpi xmlns:a14="http://schemas.microsoft.com/office/drawing/2010/main" val="0"/>
              </a:ext>
            </a:extLst>
          </a:blip>
          <a:stretch>
            <a:fillRect/>
          </a:stretch>
        </p:blipFill>
        <p:spPr>
          <a:xfrm>
            <a:off x="10438999" y="2899379"/>
            <a:ext cx="731520" cy="1097280"/>
          </a:xfrm>
          <a:prstGeom prst="rect">
            <a:avLst/>
          </a:prstGeom>
        </p:spPr>
      </p:pic>
      <p:pic>
        <p:nvPicPr>
          <p:cNvPr id="1070" name="Picture 1069" descr="A picture containing device&#10;&#10;Description automatically generated">
            <a:extLst>
              <a:ext uri="{FF2B5EF4-FFF2-40B4-BE49-F238E27FC236}">
                <a16:creationId xmlns:a16="http://schemas.microsoft.com/office/drawing/2014/main" id="{76DD133E-D716-430E-82E3-285402DFAEA8}"/>
              </a:ext>
            </a:extLst>
          </p:cNvPr>
          <p:cNvPicPr preferRelativeResize="0">
            <a:picLocks/>
          </p:cNvPicPr>
          <p:nvPr/>
        </p:nvPicPr>
        <p:blipFill>
          <a:blip r:embed="rId22">
            <a:extLst>
              <a:ext uri="{28A0092B-C50C-407E-A947-70E740481C1C}">
                <a14:useLocalDpi xmlns:a14="http://schemas.microsoft.com/office/drawing/2010/main" val="0"/>
              </a:ext>
            </a:extLst>
          </a:blip>
          <a:stretch>
            <a:fillRect/>
          </a:stretch>
        </p:blipFill>
        <p:spPr>
          <a:xfrm>
            <a:off x="6994406" y="1727200"/>
            <a:ext cx="731520" cy="1097280"/>
          </a:xfrm>
          <a:prstGeom prst="rect">
            <a:avLst/>
          </a:prstGeom>
        </p:spPr>
      </p:pic>
      <p:pic>
        <p:nvPicPr>
          <p:cNvPr id="1072" name="Picture 1071" descr="A close up of a sign&#10;&#10;Description automatically generated">
            <a:extLst>
              <a:ext uri="{FF2B5EF4-FFF2-40B4-BE49-F238E27FC236}">
                <a16:creationId xmlns:a16="http://schemas.microsoft.com/office/drawing/2014/main" id="{3FAB3EDE-62AB-4293-B297-B15025ECE4C2}"/>
              </a:ext>
            </a:extLst>
          </p:cNvPr>
          <p:cNvPicPr preferRelativeResize="0">
            <a:picLocks/>
          </p:cNvPicPr>
          <p:nvPr/>
        </p:nvPicPr>
        <p:blipFill>
          <a:blip r:embed="rId23">
            <a:extLst>
              <a:ext uri="{28A0092B-C50C-407E-A947-70E740481C1C}">
                <a14:useLocalDpi xmlns:a14="http://schemas.microsoft.com/office/drawing/2010/main" val="0"/>
              </a:ext>
            </a:extLst>
          </a:blip>
          <a:stretch>
            <a:fillRect/>
          </a:stretch>
        </p:blipFill>
        <p:spPr>
          <a:xfrm>
            <a:off x="4642246" y="4892040"/>
            <a:ext cx="731520" cy="1097280"/>
          </a:xfrm>
          <a:prstGeom prst="rect">
            <a:avLst/>
          </a:prstGeom>
        </p:spPr>
      </p:pic>
      <p:pic>
        <p:nvPicPr>
          <p:cNvPr id="1076" name="Picture 1075" descr="A picture containing sign&#10;&#10;Description automatically generated">
            <a:extLst>
              <a:ext uri="{FF2B5EF4-FFF2-40B4-BE49-F238E27FC236}">
                <a16:creationId xmlns:a16="http://schemas.microsoft.com/office/drawing/2014/main" id="{C1C3BFA3-D77C-458F-8FAC-AB7BE0C97CEA}"/>
              </a:ext>
            </a:extLst>
          </p:cNvPr>
          <p:cNvPicPr preferRelativeResize="0">
            <a:picLocks/>
          </p:cNvPicPr>
          <p:nvPr/>
        </p:nvPicPr>
        <p:blipFill>
          <a:blip r:embed="rId24">
            <a:extLst>
              <a:ext uri="{28A0092B-C50C-407E-A947-70E740481C1C}">
                <a14:useLocalDpi xmlns:a14="http://schemas.microsoft.com/office/drawing/2010/main" val="0"/>
              </a:ext>
            </a:extLst>
          </a:blip>
          <a:stretch>
            <a:fillRect/>
          </a:stretch>
        </p:blipFill>
        <p:spPr>
          <a:xfrm>
            <a:off x="8341874" y="4892038"/>
            <a:ext cx="731520" cy="1097280"/>
          </a:xfrm>
          <a:prstGeom prst="rect">
            <a:avLst/>
          </a:prstGeom>
        </p:spPr>
      </p:pic>
      <p:pic>
        <p:nvPicPr>
          <p:cNvPr id="1108" name="Picture 1107" descr="A picture containing text&#10;&#10;Description automatically generated">
            <a:extLst>
              <a:ext uri="{FF2B5EF4-FFF2-40B4-BE49-F238E27FC236}">
                <a16:creationId xmlns:a16="http://schemas.microsoft.com/office/drawing/2014/main" id="{A6AD8781-35DA-4D8B-A087-FC23FC3F02F0}"/>
              </a:ext>
            </a:extLst>
          </p:cNvPr>
          <p:cNvPicPr preferRelativeResize="0">
            <a:picLocks/>
          </p:cNvPicPr>
          <p:nvPr/>
        </p:nvPicPr>
        <p:blipFill>
          <a:blip r:embed="rId25">
            <a:extLst>
              <a:ext uri="{28A0092B-C50C-407E-A947-70E740481C1C}">
                <a14:useLocalDpi xmlns:a14="http://schemas.microsoft.com/office/drawing/2010/main" val="0"/>
              </a:ext>
            </a:extLst>
          </a:blip>
          <a:stretch>
            <a:fillRect/>
          </a:stretch>
        </p:blipFill>
        <p:spPr>
          <a:xfrm>
            <a:off x="115315" y="3154680"/>
            <a:ext cx="731520" cy="1097280"/>
          </a:xfrm>
          <a:prstGeom prst="rect">
            <a:avLst/>
          </a:prstGeom>
        </p:spPr>
      </p:pic>
      <p:pic>
        <p:nvPicPr>
          <p:cNvPr id="1110" name="Picture 1109" descr="A picture containing sitting, bird, photo, monitor&#10;&#10;Description automatically generated">
            <a:extLst>
              <a:ext uri="{FF2B5EF4-FFF2-40B4-BE49-F238E27FC236}">
                <a16:creationId xmlns:a16="http://schemas.microsoft.com/office/drawing/2014/main" id="{F5C41D7C-BBAA-432F-BB7B-BC8BB4642FDE}"/>
              </a:ext>
            </a:extLst>
          </p:cNvPr>
          <p:cNvPicPr preferRelativeResize="0">
            <a:picLocks/>
          </p:cNvPicPr>
          <p:nvPr/>
        </p:nvPicPr>
        <p:blipFill>
          <a:blip r:embed="rId26">
            <a:extLst>
              <a:ext uri="{28A0092B-C50C-407E-A947-70E740481C1C}">
                <a14:useLocalDpi xmlns:a14="http://schemas.microsoft.com/office/drawing/2010/main" val="0"/>
              </a:ext>
            </a:extLst>
          </a:blip>
          <a:stretch>
            <a:fillRect/>
          </a:stretch>
        </p:blipFill>
        <p:spPr>
          <a:xfrm>
            <a:off x="4733664" y="3154680"/>
            <a:ext cx="731520" cy="1097280"/>
          </a:xfrm>
          <a:prstGeom prst="rect">
            <a:avLst/>
          </a:prstGeom>
        </p:spPr>
      </p:pic>
      <p:pic>
        <p:nvPicPr>
          <p:cNvPr id="1114" name="Picture 1113" descr="A picture containing outdoor, truck, sign, street&#10;&#10;Description automatically generated">
            <a:extLst>
              <a:ext uri="{FF2B5EF4-FFF2-40B4-BE49-F238E27FC236}">
                <a16:creationId xmlns:a16="http://schemas.microsoft.com/office/drawing/2014/main" id="{959C420B-5668-42F5-8FA7-3BE506F9095B}"/>
              </a:ext>
            </a:extLst>
          </p:cNvPr>
          <p:cNvPicPr preferRelativeResize="0">
            <a:picLocks/>
          </p:cNvPicPr>
          <p:nvPr/>
        </p:nvPicPr>
        <p:blipFill>
          <a:blip r:embed="rId27">
            <a:extLst>
              <a:ext uri="{28A0092B-C50C-407E-A947-70E740481C1C}">
                <a14:useLocalDpi xmlns:a14="http://schemas.microsoft.com/office/drawing/2010/main" val="0"/>
              </a:ext>
            </a:extLst>
          </a:blip>
          <a:stretch>
            <a:fillRect/>
          </a:stretch>
        </p:blipFill>
        <p:spPr>
          <a:xfrm>
            <a:off x="6398082" y="4892040"/>
            <a:ext cx="731520" cy="1097280"/>
          </a:xfrm>
          <a:prstGeom prst="rect">
            <a:avLst/>
          </a:prstGeom>
        </p:spPr>
      </p:pic>
      <p:pic>
        <p:nvPicPr>
          <p:cNvPr id="1116" name="Picture 1115" descr="A picture containing fabric, rug&#10;&#10;Description automatically generated">
            <a:extLst>
              <a:ext uri="{FF2B5EF4-FFF2-40B4-BE49-F238E27FC236}">
                <a16:creationId xmlns:a16="http://schemas.microsoft.com/office/drawing/2014/main" id="{80277558-8101-4AE0-90E2-301097C2FDDC}"/>
              </a:ext>
            </a:extLst>
          </p:cNvPr>
          <p:cNvPicPr preferRelativeResize="0">
            <a:picLocks/>
          </p:cNvPicPr>
          <p:nvPr/>
        </p:nvPicPr>
        <p:blipFill>
          <a:blip r:embed="rId28">
            <a:extLst>
              <a:ext uri="{28A0092B-C50C-407E-A947-70E740481C1C}">
                <a14:useLocalDpi xmlns:a14="http://schemas.microsoft.com/office/drawing/2010/main" val="0"/>
              </a:ext>
            </a:extLst>
          </a:blip>
          <a:stretch>
            <a:fillRect/>
          </a:stretch>
        </p:blipFill>
        <p:spPr>
          <a:xfrm>
            <a:off x="901407" y="4892040"/>
            <a:ext cx="731520" cy="1097280"/>
          </a:xfrm>
          <a:prstGeom prst="rect">
            <a:avLst/>
          </a:prstGeom>
        </p:spPr>
      </p:pic>
      <p:pic>
        <p:nvPicPr>
          <p:cNvPr id="1124" name="Picture 1123" descr="A sign on the side of a building&#10;&#10;Description automatically generated">
            <a:extLst>
              <a:ext uri="{FF2B5EF4-FFF2-40B4-BE49-F238E27FC236}">
                <a16:creationId xmlns:a16="http://schemas.microsoft.com/office/drawing/2014/main" id="{114517B7-1770-4E88-A4C5-0B17B68C6290}"/>
              </a:ext>
            </a:extLst>
          </p:cNvPr>
          <p:cNvPicPr preferRelativeResize="0">
            <a:picLocks/>
          </p:cNvPicPr>
          <p:nvPr/>
        </p:nvPicPr>
        <p:blipFill>
          <a:blip r:embed="rId29">
            <a:extLst>
              <a:ext uri="{28A0092B-C50C-407E-A947-70E740481C1C}">
                <a14:useLocalDpi xmlns:a14="http://schemas.microsoft.com/office/drawing/2010/main" val="0"/>
              </a:ext>
            </a:extLst>
          </a:blip>
          <a:stretch>
            <a:fillRect/>
          </a:stretch>
        </p:blipFill>
        <p:spPr>
          <a:xfrm>
            <a:off x="9187301" y="4892038"/>
            <a:ext cx="731520" cy="1097280"/>
          </a:xfrm>
          <a:prstGeom prst="rect">
            <a:avLst/>
          </a:prstGeom>
        </p:spPr>
      </p:pic>
      <p:pic>
        <p:nvPicPr>
          <p:cNvPr id="137" name="Picture 136">
            <a:extLst>
              <a:ext uri="{FF2B5EF4-FFF2-40B4-BE49-F238E27FC236}">
                <a16:creationId xmlns:a16="http://schemas.microsoft.com/office/drawing/2014/main" id="{C8C7678C-7D21-4D29-9C58-57D12BCB2C74}"/>
              </a:ext>
            </a:extLst>
          </p:cNvPr>
          <p:cNvPicPr preferRelativeResize="0">
            <a:picLocks/>
          </p:cNvPicPr>
          <p:nvPr/>
        </p:nvPicPr>
        <p:blipFill>
          <a:blip r:embed="rId30">
            <a:extLst>
              <a:ext uri="{28A0092B-C50C-407E-A947-70E740481C1C}">
                <a14:useLocalDpi xmlns:a14="http://schemas.microsoft.com/office/drawing/2010/main" val="0"/>
              </a:ext>
            </a:extLst>
          </a:blip>
          <a:stretch>
            <a:fillRect/>
          </a:stretch>
        </p:blipFill>
        <p:spPr>
          <a:xfrm>
            <a:off x="5496491" y="4892040"/>
            <a:ext cx="731520" cy="1097280"/>
          </a:xfrm>
          <a:prstGeom prst="rect">
            <a:avLst/>
          </a:prstGeom>
        </p:spPr>
      </p:pic>
      <p:pic>
        <p:nvPicPr>
          <p:cNvPr id="1129" name="Picture 1128">
            <a:extLst>
              <a:ext uri="{FF2B5EF4-FFF2-40B4-BE49-F238E27FC236}">
                <a16:creationId xmlns:a16="http://schemas.microsoft.com/office/drawing/2014/main" id="{64FD7E76-D777-4C5F-9C5E-8DD2EA8258B8}"/>
              </a:ext>
            </a:extLst>
          </p:cNvPr>
          <p:cNvPicPr preferRelativeResize="0">
            <a:picLocks/>
          </p:cNvPicPr>
          <p:nvPr/>
        </p:nvPicPr>
        <p:blipFill>
          <a:blip r:embed="rId31"/>
          <a:stretch>
            <a:fillRect/>
          </a:stretch>
        </p:blipFill>
        <p:spPr>
          <a:xfrm>
            <a:off x="10428421" y="1727200"/>
            <a:ext cx="731520" cy="1097280"/>
          </a:xfrm>
          <a:prstGeom prst="rect">
            <a:avLst/>
          </a:prstGeom>
        </p:spPr>
      </p:pic>
      <p:pic>
        <p:nvPicPr>
          <p:cNvPr id="1130" name="Picture 1129">
            <a:extLst>
              <a:ext uri="{FF2B5EF4-FFF2-40B4-BE49-F238E27FC236}">
                <a16:creationId xmlns:a16="http://schemas.microsoft.com/office/drawing/2014/main" id="{8DCD47A6-795C-4713-BFA1-0BA5740C527B}"/>
              </a:ext>
            </a:extLst>
          </p:cNvPr>
          <p:cNvPicPr preferRelativeResize="0">
            <a:picLocks/>
          </p:cNvPicPr>
          <p:nvPr/>
        </p:nvPicPr>
        <p:blipFill>
          <a:blip r:embed="rId32"/>
          <a:stretch>
            <a:fillRect/>
          </a:stretch>
        </p:blipFill>
        <p:spPr>
          <a:xfrm>
            <a:off x="9562068" y="1727200"/>
            <a:ext cx="731520" cy="1097280"/>
          </a:xfrm>
          <a:prstGeom prst="rect">
            <a:avLst/>
          </a:prstGeom>
        </p:spPr>
      </p:pic>
      <p:pic>
        <p:nvPicPr>
          <p:cNvPr id="5" name="Picture 4" descr="A picture containing text, sign, cat&#10;&#10;Description automatically generated">
            <a:extLst>
              <a:ext uri="{FF2B5EF4-FFF2-40B4-BE49-F238E27FC236}">
                <a16:creationId xmlns:a16="http://schemas.microsoft.com/office/drawing/2014/main" id="{BD9F2B69-A7E9-4AEE-BAC7-793D4F82C997}"/>
              </a:ext>
            </a:extLst>
          </p:cNvPr>
          <p:cNvPicPr preferRelativeResize="0">
            <a:picLocks/>
          </p:cNvPicPr>
          <p:nvPr/>
        </p:nvPicPr>
        <p:blipFill>
          <a:blip r:embed="rId33">
            <a:extLst>
              <a:ext uri="{28A0092B-C50C-407E-A947-70E740481C1C}">
                <a14:useLocalDpi xmlns:a14="http://schemas.microsoft.com/office/drawing/2010/main" val="0"/>
              </a:ext>
            </a:extLst>
          </a:blip>
          <a:stretch>
            <a:fillRect/>
          </a:stretch>
        </p:blipFill>
        <p:spPr>
          <a:xfrm>
            <a:off x="6984583" y="2932346"/>
            <a:ext cx="731520" cy="1097280"/>
          </a:xfrm>
          <a:prstGeom prst="rect">
            <a:avLst/>
          </a:prstGeom>
        </p:spPr>
      </p:pic>
      <p:pic>
        <p:nvPicPr>
          <p:cNvPr id="1118" name="Picture 1117" descr="A picture containing drawing, game, room&#10;&#10;Description automatically generated">
            <a:extLst>
              <a:ext uri="{FF2B5EF4-FFF2-40B4-BE49-F238E27FC236}">
                <a16:creationId xmlns:a16="http://schemas.microsoft.com/office/drawing/2014/main" id="{EBD97F03-2473-4454-8EBB-48EF70E8CDFF}"/>
              </a:ext>
            </a:extLst>
          </p:cNvPr>
          <p:cNvPicPr preferRelativeResize="0">
            <a:picLocks/>
          </p:cNvPicPr>
          <p:nvPr/>
        </p:nvPicPr>
        <p:blipFill>
          <a:blip r:embed="rId34">
            <a:extLst>
              <a:ext uri="{28A0092B-C50C-407E-A947-70E740481C1C}">
                <a14:useLocalDpi xmlns:a14="http://schemas.microsoft.com/office/drawing/2010/main" val="0"/>
              </a:ext>
            </a:extLst>
          </a:blip>
          <a:stretch>
            <a:fillRect/>
          </a:stretch>
        </p:blipFill>
        <p:spPr>
          <a:xfrm>
            <a:off x="2923182" y="4892040"/>
            <a:ext cx="731520" cy="1097280"/>
          </a:xfrm>
          <a:prstGeom prst="rect">
            <a:avLst/>
          </a:prstGeom>
        </p:spPr>
      </p:pic>
      <p:pic>
        <p:nvPicPr>
          <p:cNvPr id="1090" name="Picture 1089" descr="A close up of a sign&#10;&#10;Description automatically generated">
            <a:extLst>
              <a:ext uri="{FF2B5EF4-FFF2-40B4-BE49-F238E27FC236}">
                <a16:creationId xmlns:a16="http://schemas.microsoft.com/office/drawing/2014/main" id="{9673F8C0-5CEE-4F0E-824D-43E19D514BC5}"/>
              </a:ext>
            </a:extLst>
          </p:cNvPr>
          <p:cNvPicPr preferRelativeResize="0">
            <a:picLocks/>
          </p:cNvPicPr>
          <p:nvPr/>
        </p:nvPicPr>
        <p:blipFill>
          <a:blip r:embed="rId35">
            <a:extLst>
              <a:ext uri="{28A0092B-C50C-407E-A947-70E740481C1C}">
                <a14:useLocalDpi xmlns:a14="http://schemas.microsoft.com/office/drawing/2010/main" val="0"/>
              </a:ext>
            </a:extLst>
          </a:blip>
          <a:stretch>
            <a:fillRect/>
          </a:stretch>
        </p:blipFill>
        <p:spPr>
          <a:xfrm>
            <a:off x="7497107" y="4892040"/>
            <a:ext cx="731520" cy="1097280"/>
          </a:xfrm>
          <a:prstGeom prst="rect">
            <a:avLst/>
          </a:prstGeom>
        </p:spPr>
      </p:pic>
      <p:pic>
        <p:nvPicPr>
          <p:cNvPr id="1066" name="Picture 1065" descr="A picture containing text&#10;&#10;Description automatically generated">
            <a:extLst>
              <a:ext uri="{FF2B5EF4-FFF2-40B4-BE49-F238E27FC236}">
                <a16:creationId xmlns:a16="http://schemas.microsoft.com/office/drawing/2014/main" id="{022FA6A5-89E5-4ABD-A7CC-210151857835}"/>
              </a:ext>
            </a:extLst>
          </p:cNvPr>
          <p:cNvPicPr preferRelativeResize="0">
            <a:picLocks/>
          </p:cNvPicPr>
          <p:nvPr/>
        </p:nvPicPr>
        <p:blipFill>
          <a:blip r:embed="rId36">
            <a:extLst>
              <a:ext uri="{28A0092B-C50C-407E-A947-70E740481C1C}">
                <a14:useLocalDpi xmlns:a14="http://schemas.microsoft.com/office/drawing/2010/main" val="0"/>
              </a:ext>
            </a:extLst>
          </a:blip>
          <a:stretch>
            <a:fillRect/>
          </a:stretch>
        </p:blipFill>
        <p:spPr>
          <a:xfrm>
            <a:off x="5273875" y="1727200"/>
            <a:ext cx="731520" cy="1097280"/>
          </a:xfrm>
          <a:prstGeom prst="rect">
            <a:avLst/>
          </a:prstGeom>
        </p:spPr>
      </p:pic>
      <p:pic>
        <p:nvPicPr>
          <p:cNvPr id="1120" name="Picture 1119" descr="A picture containing sitting, food, bus&#10;&#10;Description automatically generated">
            <a:extLst>
              <a:ext uri="{FF2B5EF4-FFF2-40B4-BE49-F238E27FC236}">
                <a16:creationId xmlns:a16="http://schemas.microsoft.com/office/drawing/2014/main" id="{151F6393-ACEB-4FAE-93E2-D26533E5FE63}"/>
              </a:ext>
            </a:extLst>
          </p:cNvPr>
          <p:cNvPicPr preferRelativeResize="0">
            <a:picLocks/>
          </p:cNvPicPr>
          <p:nvPr/>
        </p:nvPicPr>
        <p:blipFill>
          <a:blip r:embed="rId37">
            <a:extLst>
              <a:ext uri="{28A0092B-C50C-407E-A947-70E740481C1C}">
                <a14:useLocalDpi xmlns:a14="http://schemas.microsoft.com/office/drawing/2010/main" val="0"/>
              </a:ext>
            </a:extLst>
          </a:blip>
          <a:stretch>
            <a:fillRect/>
          </a:stretch>
        </p:blipFill>
        <p:spPr>
          <a:xfrm>
            <a:off x="6137712" y="1714975"/>
            <a:ext cx="731520" cy="1097280"/>
          </a:xfrm>
          <a:prstGeom prst="rect">
            <a:avLst/>
          </a:prstGeom>
        </p:spPr>
      </p:pic>
      <p:sp>
        <p:nvSpPr>
          <p:cNvPr id="6" name="TextBox 5">
            <a:extLst>
              <a:ext uri="{FF2B5EF4-FFF2-40B4-BE49-F238E27FC236}">
                <a16:creationId xmlns:a16="http://schemas.microsoft.com/office/drawing/2014/main" id="{07B56FFE-6FCA-4B26-A7F3-3A4BA9F1409E}"/>
              </a:ext>
            </a:extLst>
          </p:cNvPr>
          <p:cNvSpPr txBox="1"/>
          <p:nvPr/>
        </p:nvSpPr>
        <p:spPr>
          <a:xfrm>
            <a:off x="126708" y="1187270"/>
            <a:ext cx="12184776" cy="476788"/>
          </a:xfrm>
          <a:prstGeom prst="rect">
            <a:avLst/>
          </a:prstGeom>
          <a:noFill/>
        </p:spPr>
        <p:txBody>
          <a:bodyPr wrap="square" rtlCol="0">
            <a:spAutoFit/>
          </a:bodyPr>
          <a:lstStyle/>
          <a:p>
            <a:pPr algn="ctr"/>
            <a:r>
              <a:rPr lang="en-US" sz="2400" dirty="0">
                <a:solidFill>
                  <a:schemeClr val="bg1"/>
                </a:solidFill>
              </a:rPr>
              <a:t>TSR D&amp;D IP: RPG, Action, Flight Simulator &amp; the first Graphical MMO</a:t>
            </a:r>
          </a:p>
        </p:txBody>
      </p:sp>
      <p:sp>
        <p:nvSpPr>
          <p:cNvPr id="8" name="TextBox 7">
            <a:extLst>
              <a:ext uri="{FF2B5EF4-FFF2-40B4-BE49-F238E27FC236}">
                <a16:creationId xmlns:a16="http://schemas.microsoft.com/office/drawing/2014/main" id="{83B00B0A-F8C1-449A-8221-C316B4D6A7A6}"/>
              </a:ext>
            </a:extLst>
          </p:cNvPr>
          <p:cNvSpPr txBox="1"/>
          <p:nvPr/>
        </p:nvSpPr>
        <p:spPr>
          <a:xfrm>
            <a:off x="1442281" y="4130516"/>
            <a:ext cx="1306085" cy="461665"/>
          </a:xfrm>
          <a:prstGeom prst="rect">
            <a:avLst/>
          </a:prstGeom>
          <a:noFill/>
        </p:spPr>
        <p:txBody>
          <a:bodyPr wrap="square" rtlCol="0">
            <a:spAutoFit/>
          </a:bodyPr>
          <a:lstStyle/>
          <a:p>
            <a:r>
              <a:rPr lang="en-US" sz="2400" dirty="0">
                <a:solidFill>
                  <a:schemeClr val="bg1"/>
                </a:solidFill>
              </a:rPr>
              <a:t>RPG</a:t>
            </a:r>
          </a:p>
        </p:txBody>
      </p:sp>
      <p:sp>
        <p:nvSpPr>
          <p:cNvPr id="48" name="TextBox 47">
            <a:extLst>
              <a:ext uri="{FF2B5EF4-FFF2-40B4-BE49-F238E27FC236}">
                <a16:creationId xmlns:a16="http://schemas.microsoft.com/office/drawing/2014/main" id="{45F72181-61FB-4DDC-B7DB-443C3890DE29}"/>
              </a:ext>
            </a:extLst>
          </p:cNvPr>
          <p:cNvSpPr txBox="1"/>
          <p:nvPr/>
        </p:nvSpPr>
        <p:spPr>
          <a:xfrm>
            <a:off x="4027794" y="4171890"/>
            <a:ext cx="3389006" cy="461665"/>
          </a:xfrm>
          <a:prstGeom prst="rect">
            <a:avLst/>
          </a:prstGeom>
          <a:noFill/>
        </p:spPr>
        <p:txBody>
          <a:bodyPr wrap="square" rtlCol="0">
            <a:spAutoFit/>
          </a:bodyPr>
          <a:lstStyle/>
          <a:p>
            <a:r>
              <a:rPr lang="en-US" sz="2400" dirty="0">
                <a:solidFill>
                  <a:schemeClr val="bg1"/>
                </a:solidFill>
              </a:rPr>
              <a:t>Abstract Strategy</a:t>
            </a:r>
          </a:p>
        </p:txBody>
      </p:sp>
      <p:sp>
        <p:nvSpPr>
          <p:cNvPr id="49" name="TextBox 48">
            <a:extLst>
              <a:ext uri="{FF2B5EF4-FFF2-40B4-BE49-F238E27FC236}">
                <a16:creationId xmlns:a16="http://schemas.microsoft.com/office/drawing/2014/main" id="{288F93E1-1946-4F20-B7B5-8C6388797FF1}"/>
              </a:ext>
            </a:extLst>
          </p:cNvPr>
          <p:cNvSpPr txBox="1"/>
          <p:nvPr/>
        </p:nvSpPr>
        <p:spPr>
          <a:xfrm>
            <a:off x="1410607" y="5989320"/>
            <a:ext cx="1306085" cy="461665"/>
          </a:xfrm>
          <a:prstGeom prst="rect">
            <a:avLst/>
          </a:prstGeom>
          <a:noFill/>
        </p:spPr>
        <p:txBody>
          <a:bodyPr wrap="square" rtlCol="0">
            <a:spAutoFit/>
          </a:bodyPr>
          <a:lstStyle/>
          <a:p>
            <a:r>
              <a:rPr lang="en-US" sz="2400" dirty="0">
                <a:solidFill>
                  <a:schemeClr val="bg1"/>
                </a:solidFill>
              </a:rPr>
              <a:t>RTS</a:t>
            </a:r>
          </a:p>
        </p:txBody>
      </p:sp>
      <p:sp>
        <p:nvSpPr>
          <p:cNvPr id="50" name="TextBox 49">
            <a:extLst>
              <a:ext uri="{FF2B5EF4-FFF2-40B4-BE49-F238E27FC236}">
                <a16:creationId xmlns:a16="http://schemas.microsoft.com/office/drawing/2014/main" id="{A7E9BC9C-4037-4E60-8CBB-6782FF3EF685}"/>
              </a:ext>
            </a:extLst>
          </p:cNvPr>
          <p:cNvSpPr txBox="1"/>
          <p:nvPr/>
        </p:nvSpPr>
        <p:spPr>
          <a:xfrm>
            <a:off x="4356965" y="5989319"/>
            <a:ext cx="1597393" cy="461665"/>
          </a:xfrm>
          <a:prstGeom prst="rect">
            <a:avLst/>
          </a:prstGeom>
          <a:noFill/>
        </p:spPr>
        <p:txBody>
          <a:bodyPr wrap="square" rtlCol="0">
            <a:spAutoFit/>
          </a:bodyPr>
          <a:lstStyle/>
          <a:p>
            <a:r>
              <a:rPr lang="en-US" sz="2400" dirty="0">
                <a:solidFill>
                  <a:schemeClr val="bg1"/>
                </a:solidFill>
              </a:rPr>
              <a:t>Wargame</a:t>
            </a:r>
          </a:p>
        </p:txBody>
      </p:sp>
      <p:sp>
        <p:nvSpPr>
          <p:cNvPr id="51" name="TextBox 50">
            <a:extLst>
              <a:ext uri="{FF2B5EF4-FFF2-40B4-BE49-F238E27FC236}">
                <a16:creationId xmlns:a16="http://schemas.microsoft.com/office/drawing/2014/main" id="{8F2B3F1E-3CA2-4FF1-B436-D3093EA3032D}"/>
              </a:ext>
            </a:extLst>
          </p:cNvPr>
          <p:cNvSpPr txBox="1"/>
          <p:nvPr/>
        </p:nvSpPr>
        <p:spPr>
          <a:xfrm>
            <a:off x="8095885" y="5989318"/>
            <a:ext cx="1275927" cy="461665"/>
          </a:xfrm>
          <a:prstGeom prst="rect">
            <a:avLst/>
          </a:prstGeom>
          <a:noFill/>
        </p:spPr>
        <p:txBody>
          <a:bodyPr wrap="square" rtlCol="0">
            <a:spAutoFit/>
          </a:bodyPr>
          <a:lstStyle/>
          <a:p>
            <a:r>
              <a:rPr lang="en-US" sz="2400" dirty="0">
                <a:solidFill>
                  <a:schemeClr val="bg1"/>
                </a:solidFill>
              </a:rPr>
              <a:t>Strategy</a:t>
            </a:r>
          </a:p>
        </p:txBody>
      </p:sp>
      <p:pic>
        <p:nvPicPr>
          <p:cNvPr id="52" name="Picture 51">
            <a:extLst>
              <a:ext uri="{FF2B5EF4-FFF2-40B4-BE49-F238E27FC236}">
                <a16:creationId xmlns:a16="http://schemas.microsoft.com/office/drawing/2014/main" id="{92141CDF-714E-4810-A70F-6693A8587418}"/>
              </a:ext>
            </a:extLst>
          </p:cNvPr>
          <p:cNvPicPr preferRelativeResize="0">
            <a:picLocks/>
          </p:cNvPicPr>
          <p:nvPr/>
        </p:nvPicPr>
        <p:blipFill rotWithShape="1">
          <a:blip r:embed="rId38"/>
          <a:srcRect l="52232" t="63623" r="22723"/>
          <a:stretch/>
        </p:blipFill>
        <p:spPr>
          <a:xfrm>
            <a:off x="10273403" y="4775801"/>
            <a:ext cx="970436" cy="1213517"/>
          </a:xfrm>
          <a:prstGeom prst="rect">
            <a:avLst/>
          </a:prstGeom>
        </p:spPr>
      </p:pic>
      <p:sp>
        <p:nvSpPr>
          <p:cNvPr id="53" name="TextBox 52">
            <a:extLst>
              <a:ext uri="{FF2B5EF4-FFF2-40B4-BE49-F238E27FC236}">
                <a16:creationId xmlns:a16="http://schemas.microsoft.com/office/drawing/2014/main" id="{7AD0CC1E-AEE7-4662-ADD0-64CC996E9629}"/>
              </a:ext>
            </a:extLst>
          </p:cNvPr>
          <p:cNvSpPr txBox="1"/>
          <p:nvPr/>
        </p:nvSpPr>
        <p:spPr>
          <a:xfrm>
            <a:off x="10288871" y="5989319"/>
            <a:ext cx="1052416" cy="461664"/>
          </a:xfrm>
          <a:prstGeom prst="rect">
            <a:avLst/>
          </a:prstGeom>
          <a:noFill/>
        </p:spPr>
        <p:txBody>
          <a:bodyPr wrap="square" rtlCol="0">
            <a:spAutoFit/>
          </a:bodyPr>
          <a:lstStyle/>
          <a:p>
            <a:r>
              <a:rPr lang="en-US" sz="2400" dirty="0">
                <a:solidFill>
                  <a:schemeClr val="bg1"/>
                </a:solidFill>
              </a:rPr>
              <a:t>Sports</a:t>
            </a:r>
          </a:p>
        </p:txBody>
      </p:sp>
    </p:spTree>
    <p:extLst>
      <p:ext uri="{BB962C8B-B14F-4D97-AF65-F5344CB8AC3E}">
        <p14:creationId xmlns:p14="http://schemas.microsoft.com/office/powerpoint/2010/main" val="3334020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0B3B108-9BB8-452F-B93A-F40BD6A050CB}"/>
              </a:ext>
            </a:extLst>
          </p:cNvPr>
          <p:cNvSpPr/>
          <p:nvPr/>
        </p:nvSpPr>
        <p:spPr>
          <a:xfrm>
            <a:off x="6642100" y="3022599"/>
            <a:ext cx="5549900" cy="1070168"/>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D9B1F85-E74C-4CBE-84E1-307CCF63F3D9}"/>
              </a:ext>
            </a:extLst>
          </p:cNvPr>
          <p:cNvSpPr/>
          <p:nvPr/>
        </p:nvSpPr>
        <p:spPr>
          <a:xfrm>
            <a:off x="0" y="1170992"/>
            <a:ext cx="12192000" cy="1851608"/>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p:cNvCxnSpPr>
            <a:cxnSpLocks/>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8079328" cy="707886"/>
          </a:xfrm>
          <a:prstGeom prst="rect">
            <a:avLst/>
          </a:prstGeom>
          <a:noFill/>
        </p:spPr>
        <p:txBody>
          <a:bodyPr wrap="none" rtlCol="0">
            <a:spAutoFit/>
          </a:bodyPr>
          <a:lstStyle/>
          <a:p>
            <a:r>
              <a:rPr lang="en-US" sz="4000" dirty="0">
                <a:solidFill>
                  <a:schemeClr val="bg1"/>
                </a:solidFill>
              </a:rPr>
              <a:t>Small Privately-Owned Publisher (SSI) </a:t>
            </a:r>
          </a:p>
        </p:txBody>
      </p:sp>
      <p:pic>
        <p:nvPicPr>
          <p:cNvPr id="19" name="Picture 18" descr="A picture containing text, cat&#10;&#10;Description automatically generated">
            <a:extLst>
              <a:ext uri="{FF2B5EF4-FFF2-40B4-BE49-F238E27FC236}">
                <a16:creationId xmlns:a16="http://schemas.microsoft.com/office/drawing/2014/main" id="{AC63C759-81DE-43FB-B924-561ECBFF425F}"/>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782714" y="4892040"/>
            <a:ext cx="731520" cy="1097280"/>
          </a:xfrm>
          <a:prstGeom prst="rect">
            <a:avLst/>
          </a:prstGeom>
        </p:spPr>
      </p:pic>
      <p:pic>
        <p:nvPicPr>
          <p:cNvPr id="23" name="Picture 22">
            <a:extLst>
              <a:ext uri="{FF2B5EF4-FFF2-40B4-BE49-F238E27FC236}">
                <a16:creationId xmlns:a16="http://schemas.microsoft.com/office/drawing/2014/main" id="{2CC83006-A5D7-4519-B200-16EC4CE8585E}"/>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2681878" y="3154680"/>
            <a:ext cx="731520" cy="1097280"/>
          </a:xfrm>
          <a:prstGeom prst="rect">
            <a:avLst/>
          </a:prstGeom>
        </p:spPr>
      </p:pic>
      <p:pic>
        <p:nvPicPr>
          <p:cNvPr id="27" name="Picture 26" descr="A picture containing black, sign, covered, holding&#10;&#10;Description automatically generated">
            <a:extLst>
              <a:ext uri="{FF2B5EF4-FFF2-40B4-BE49-F238E27FC236}">
                <a16:creationId xmlns:a16="http://schemas.microsoft.com/office/drawing/2014/main" id="{B3157BBC-E048-4731-BE92-DC5FA28D3A1D}"/>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955565" y="3154680"/>
            <a:ext cx="731520" cy="1097280"/>
          </a:xfrm>
          <a:prstGeom prst="rect">
            <a:avLst/>
          </a:prstGeom>
        </p:spPr>
      </p:pic>
      <p:pic>
        <p:nvPicPr>
          <p:cNvPr id="31" name="Picture 30" descr="A picture containing street, man, riding, store&#10;&#10;Description automatically generated">
            <a:extLst>
              <a:ext uri="{FF2B5EF4-FFF2-40B4-BE49-F238E27FC236}">
                <a16:creationId xmlns:a16="http://schemas.microsoft.com/office/drawing/2014/main" id="{1584EAF6-0838-465B-90F8-E5DD3544793C}"/>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760939" y="4892040"/>
            <a:ext cx="731520" cy="1097280"/>
          </a:xfrm>
          <a:prstGeom prst="rect">
            <a:avLst/>
          </a:prstGeom>
        </p:spPr>
      </p:pic>
      <p:pic>
        <p:nvPicPr>
          <p:cNvPr id="1032" name="Picture 1031" descr="A picture containing food&#10;&#10;Description automatically generated">
            <a:extLst>
              <a:ext uri="{FF2B5EF4-FFF2-40B4-BE49-F238E27FC236}">
                <a16:creationId xmlns:a16="http://schemas.microsoft.com/office/drawing/2014/main" id="{A7F82D5D-FAED-40A5-AABF-2D011352A07C}"/>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1823019" y="3154680"/>
            <a:ext cx="731520" cy="1097280"/>
          </a:xfrm>
          <a:prstGeom prst="rect">
            <a:avLst/>
          </a:prstGeom>
        </p:spPr>
      </p:pic>
      <p:pic>
        <p:nvPicPr>
          <p:cNvPr id="1034" name="Picture 1033">
            <a:extLst>
              <a:ext uri="{FF2B5EF4-FFF2-40B4-BE49-F238E27FC236}">
                <a16:creationId xmlns:a16="http://schemas.microsoft.com/office/drawing/2014/main" id="{E1349D4C-BA8E-46EE-AFF7-310E9A4E7D75}"/>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3554829" y="1727200"/>
            <a:ext cx="731520" cy="1097280"/>
          </a:xfrm>
          <a:prstGeom prst="rect">
            <a:avLst/>
          </a:prstGeom>
        </p:spPr>
      </p:pic>
      <p:pic>
        <p:nvPicPr>
          <p:cNvPr id="1036" name="Picture 1035" descr="A picture containing text, book&#10;&#10;Description automatically generated">
            <a:extLst>
              <a:ext uri="{FF2B5EF4-FFF2-40B4-BE49-F238E27FC236}">
                <a16:creationId xmlns:a16="http://schemas.microsoft.com/office/drawing/2014/main" id="{BA3BE035-0A48-43BD-917B-1243F13ACFF5}"/>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7849890" y="1727200"/>
            <a:ext cx="731520" cy="1097280"/>
          </a:xfrm>
          <a:prstGeom prst="rect">
            <a:avLst/>
          </a:prstGeom>
        </p:spPr>
      </p:pic>
      <p:pic>
        <p:nvPicPr>
          <p:cNvPr id="1038" name="Picture 1037" descr="A picture containing sitting, box, table, food&#10;&#10;Description automatically generated">
            <a:extLst>
              <a:ext uri="{FF2B5EF4-FFF2-40B4-BE49-F238E27FC236}">
                <a16:creationId xmlns:a16="http://schemas.microsoft.com/office/drawing/2014/main" id="{CD43F0ED-E7C0-48B8-AFB6-C09F7E57C937}"/>
              </a:ext>
            </a:extLst>
          </p:cNvPr>
          <p:cNvPicPr preferRelativeResize="0">
            <a:picLocks/>
          </p:cNvPicPr>
          <p:nvPr/>
        </p:nvPicPr>
        <p:blipFill>
          <a:blip r:embed="rId10">
            <a:extLst>
              <a:ext uri="{28A0092B-C50C-407E-A947-70E740481C1C}">
                <a14:useLocalDpi xmlns:a14="http://schemas.microsoft.com/office/drawing/2010/main" val="0"/>
              </a:ext>
            </a:extLst>
          </a:blip>
          <a:stretch>
            <a:fillRect/>
          </a:stretch>
        </p:blipFill>
        <p:spPr>
          <a:xfrm>
            <a:off x="8704215" y="1727200"/>
            <a:ext cx="731520" cy="1097280"/>
          </a:xfrm>
          <a:prstGeom prst="rect">
            <a:avLst/>
          </a:prstGeom>
        </p:spPr>
      </p:pic>
      <p:pic>
        <p:nvPicPr>
          <p:cNvPr id="1040" name="Picture 1039" descr="A picture containing book, text&#10;&#10;Description automatically generated">
            <a:extLst>
              <a:ext uri="{FF2B5EF4-FFF2-40B4-BE49-F238E27FC236}">
                <a16:creationId xmlns:a16="http://schemas.microsoft.com/office/drawing/2014/main" id="{CB4A0268-C912-4B72-8BCB-F103EAD0FF27}"/>
              </a:ext>
            </a:extLst>
          </p:cNvPr>
          <p:cNvPicPr preferRelativeResize="0">
            <a:picLocks/>
          </p:cNvPicPr>
          <p:nvPr/>
        </p:nvPicPr>
        <p:blipFill>
          <a:blip r:embed="rId11">
            <a:extLst>
              <a:ext uri="{28A0092B-C50C-407E-A947-70E740481C1C}">
                <a14:useLocalDpi xmlns:a14="http://schemas.microsoft.com/office/drawing/2010/main" val="0"/>
              </a:ext>
            </a:extLst>
          </a:blip>
          <a:stretch>
            <a:fillRect/>
          </a:stretch>
        </p:blipFill>
        <p:spPr>
          <a:xfrm>
            <a:off x="11294259" y="2899379"/>
            <a:ext cx="731520" cy="1097280"/>
          </a:xfrm>
          <a:prstGeom prst="rect">
            <a:avLst/>
          </a:prstGeom>
        </p:spPr>
      </p:pic>
      <p:pic>
        <p:nvPicPr>
          <p:cNvPr id="1044" name="Picture 1043" descr="A picture containing food&#10;&#10;Description automatically generated">
            <a:extLst>
              <a:ext uri="{FF2B5EF4-FFF2-40B4-BE49-F238E27FC236}">
                <a16:creationId xmlns:a16="http://schemas.microsoft.com/office/drawing/2014/main" id="{2203A75F-4125-4793-A4D6-A2E5F8DC881C}"/>
              </a:ext>
            </a:extLst>
          </p:cNvPr>
          <p:cNvPicPr preferRelativeResize="0">
            <a:picLocks/>
          </p:cNvPicPr>
          <p:nvPr/>
        </p:nvPicPr>
        <p:blipFill>
          <a:blip r:embed="rId12">
            <a:extLst>
              <a:ext uri="{28A0092B-C50C-407E-A947-70E740481C1C}">
                <a14:useLocalDpi xmlns:a14="http://schemas.microsoft.com/office/drawing/2010/main" val="0"/>
              </a:ext>
            </a:extLst>
          </a:blip>
          <a:stretch>
            <a:fillRect/>
          </a:stretch>
        </p:blipFill>
        <p:spPr>
          <a:xfrm>
            <a:off x="986239" y="1727200"/>
            <a:ext cx="731520" cy="1097280"/>
          </a:xfrm>
          <a:prstGeom prst="rect">
            <a:avLst/>
          </a:prstGeom>
        </p:spPr>
      </p:pic>
      <p:pic>
        <p:nvPicPr>
          <p:cNvPr id="1046" name="Picture 1045" descr="A picture containing text, book&#10;&#10;Description automatically generated">
            <a:extLst>
              <a:ext uri="{FF2B5EF4-FFF2-40B4-BE49-F238E27FC236}">
                <a16:creationId xmlns:a16="http://schemas.microsoft.com/office/drawing/2014/main" id="{C873C6E5-FA93-4DF9-84F8-0B3EDAF099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98301" y="1727200"/>
            <a:ext cx="727478" cy="1097280"/>
          </a:xfrm>
          <a:prstGeom prst="rect">
            <a:avLst/>
          </a:prstGeom>
        </p:spPr>
      </p:pic>
      <p:pic>
        <p:nvPicPr>
          <p:cNvPr id="1048" name="Picture 1047" descr="A picture containing food&#10;&#10;Description automatically generated">
            <a:extLst>
              <a:ext uri="{FF2B5EF4-FFF2-40B4-BE49-F238E27FC236}">
                <a16:creationId xmlns:a16="http://schemas.microsoft.com/office/drawing/2014/main" id="{4CEDB106-CFD7-4D60-8080-C0932EE656EA}"/>
              </a:ext>
            </a:extLst>
          </p:cNvPr>
          <p:cNvPicPr preferRelativeResize="0">
            <a:picLocks/>
          </p:cNvPicPr>
          <p:nvPr/>
        </p:nvPicPr>
        <p:blipFill>
          <a:blip r:embed="rId14">
            <a:extLst>
              <a:ext uri="{28A0092B-C50C-407E-A947-70E740481C1C}">
                <a14:useLocalDpi xmlns:a14="http://schemas.microsoft.com/office/drawing/2010/main" val="0"/>
              </a:ext>
            </a:extLst>
          </a:blip>
          <a:stretch>
            <a:fillRect/>
          </a:stretch>
        </p:blipFill>
        <p:spPr>
          <a:xfrm>
            <a:off x="4410038" y="1727200"/>
            <a:ext cx="731520" cy="1097280"/>
          </a:xfrm>
          <a:prstGeom prst="rect">
            <a:avLst/>
          </a:prstGeom>
        </p:spPr>
      </p:pic>
      <p:pic>
        <p:nvPicPr>
          <p:cNvPr id="1050" name="Picture 1049" descr="A picture containing truck, food&#10;&#10;Description automatically generated">
            <a:extLst>
              <a:ext uri="{FF2B5EF4-FFF2-40B4-BE49-F238E27FC236}">
                <a16:creationId xmlns:a16="http://schemas.microsoft.com/office/drawing/2014/main" id="{3465563A-4A38-4413-BAF8-5334AD8EC07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92623" y="2899379"/>
            <a:ext cx="719529" cy="1097280"/>
          </a:xfrm>
          <a:prstGeom prst="rect">
            <a:avLst/>
          </a:prstGeom>
        </p:spPr>
      </p:pic>
      <p:pic>
        <p:nvPicPr>
          <p:cNvPr id="1054" name="Picture 1053" descr="A picture containing sign, device&#10;&#10;Description automatically generated">
            <a:extLst>
              <a:ext uri="{FF2B5EF4-FFF2-40B4-BE49-F238E27FC236}">
                <a16:creationId xmlns:a16="http://schemas.microsoft.com/office/drawing/2014/main" id="{5C33D349-A3EE-46A1-934F-7F63C6926B49}"/>
              </a:ext>
            </a:extLst>
          </p:cNvPr>
          <p:cNvPicPr preferRelativeResize="0">
            <a:picLocks/>
          </p:cNvPicPr>
          <p:nvPr/>
        </p:nvPicPr>
        <p:blipFill>
          <a:blip r:embed="rId16">
            <a:extLst>
              <a:ext uri="{28A0092B-C50C-407E-A947-70E740481C1C}">
                <a14:useLocalDpi xmlns:a14="http://schemas.microsoft.com/office/drawing/2010/main" val="0"/>
              </a:ext>
            </a:extLst>
          </a:blip>
          <a:stretch>
            <a:fillRect/>
          </a:stretch>
        </p:blipFill>
        <p:spPr>
          <a:xfrm>
            <a:off x="2699620" y="1727200"/>
            <a:ext cx="731520" cy="1097280"/>
          </a:xfrm>
          <a:prstGeom prst="rect">
            <a:avLst/>
          </a:prstGeom>
        </p:spPr>
      </p:pic>
      <p:pic>
        <p:nvPicPr>
          <p:cNvPr id="1056" name="Picture 1055" descr="A picture containing text&#10;&#10;Description automatically generated">
            <a:extLst>
              <a:ext uri="{FF2B5EF4-FFF2-40B4-BE49-F238E27FC236}">
                <a16:creationId xmlns:a16="http://schemas.microsoft.com/office/drawing/2014/main" id="{DFEA9BAD-D90B-413A-9D60-F3CD2620DCC5}"/>
              </a:ext>
            </a:extLst>
          </p:cNvPr>
          <p:cNvPicPr preferRelativeResize="0">
            <a:picLocks/>
          </p:cNvPicPr>
          <p:nvPr/>
        </p:nvPicPr>
        <p:blipFill>
          <a:blip r:embed="rId17">
            <a:extLst>
              <a:ext uri="{28A0092B-C50C-407E-A947-70E740481C1C}">
                <a14:useLocalDpi xmlns:a14="http://schemas.microsoft.com/office/drawing/2010/main" val="0"/>
              </a:ext>
            </a:extLst>
          </a:blip>
          <a:stretch>
            <a:fillRect/>
          </a:stretch>
        </p:blipFill>
        <p:spPr>
          <a:xfrm>
            <a:off x="119886" y="1728216"/>
            <a:ext cx="731520" cy="1097280"/>
          </a:xfrm>
          <a:prstGeom prst="rect">
            <a:avLst/>
          </a:prstGeom>
        </p:spPr>
      </p:pic>
      <p:pic>
        <p:nvPicPr>
          <p:cNvPr id="1058" name="Picture 1057" descr="A picture containing cat&#10;&#10;Description automatically generated">
            <a:extLst>
              <a:ext uri="{FF2B5EF4-FFF2-40B4-BE49-F238E27FC236}">
                <a16:creationId xmlns:a16="http://schemas.microsoft.com/office/drawing/2014/main" id="{247E7466-63F2-43DD-BC04-9EFC9815D482}"/>
              </a:ext>
            </a:extLst>
          </p:cNvPr>
          <p:cNvPicPr preferRelativeResize="0">
            <a:picLocks/>
          </p:cNvPicPr>
          <p:nvPr/>
        </p:nvPicPr>
        <p:blipFill>
          <a:blip r:embed="rId18">
            <a:extLst>
              <a:ext uri="{28A0092B-C50C-407E-A947-70E740481C1C}">
                <a14:useLocalDpi xmlns:a14="http://schemas.microsoft.com/office/drawing/2010/main" val="0"/>
              </a:ext>
            </a:extLst>
          </a:blip>
          <a:stretch>
            <a:fillRect/>
          </a:stretch>
        </p:blipFill>
        <p:spPr>
          <a:xfrm>
            <a:off x="1844092" y="1731434"/>
            <a:ext cx="731520" cy="1097280"/>
          </a:xfrm>
          <a:prstGeom prst="rect">
            <a:avLst/>
          </a:prstGeom>
        </p:spPr>
      </p:pic>
      <p:pic>
        <p:nvPicPr>
          <p:cNvPr id="1062" name="Picture 1061" descr="A picture containing food&#10;&#10;Description automatically generated">
            <a:extLst>
              <a:ext uri="{FF2B5EF4-FFF2-40B4-BE49-F238E27FC236}">
                <a16:creationId xmlns:a16="http://schemas.microsoft.com/office/drawing/2014/main" id="{16488628-63B3-4414-A44B-24F64656D3E6}"/>
              </a:ext>
            </a:extLst>
          </p:cNvPr>
          <p:cNvPicPr preferRelativeResize="0">
            <a:picLocks/>
          </p:cNvPicPr>
          <p:nvPr/>
        </p:nvPicPr>
        <p:blipFill>
          <a:blip r:embed="rId19">
            <a:extLst>
              <a:ext uri="{28A0092B-C50C-407E-A947-70E740481C1C}">
                <a14:useLocalDpi xmlns:a14="http://schemas.microsoft.com/office/drawing/2010/main" val="0"/>
              </a:ext>
            </a:extLst>
          </a:blip>
          <a:stretch>
            <a:fillRect/>
          </a:stretch>
        </p:blipFill>
        <p:spPr>
          <a:xfrm>
            <a:off x="8720725" y="2899379"/>
            <a:ext cx="731520" cy="1097280"/>
          </a:xfrm>
          <a:prstGeom prst="rect">
            <a:avLst/>
          </a:prstGeom>
        </p:spPr>
      </p:pic>
      <p:pic>
        <p:nvPicPr>
          <p:cNvPr id="1064" name="Picture 1063" descr="A close up of a mans face&#10;&#10;Description automatically generated">
            <a:extLst>
              <a:ext uri="{FF2B5EF4-FFF2-40B4-BE49-F238E27FC236}">
                <a16:creationId xmlns:a16="http://schemas.microsoft.com/office/drawing/2014/main" id="{2E81B167-22BF-45CA-8958-BD89759B2BFE}"/>
              </a:ext>
            </a:extLst>
          </p:cNvPr>
          <p:cNvPicPr preferRelativeResize="0">
            <a:picLocks/>
          </p:cNvPicPr>
          <p:nvPr/>
        </p:nvPicPr>
        <p:blipFill>
          <a:blip r:embed="rId20">
            <a:extLst>
              <a:ext uri="{28A0092B-C50C-407E-A947-70E740481C1C}">
                <a14:useLocalDpi xmlns:a14="http://schemas.microsoft.com/office/drawing/2010/main" val="0"/>
              </a:ext>
            </a:extLst>
          </a:blip>
          <a:stretch>
            <a:fillRect/>
          </a:stretch>
        </p:blipFill>
        <p:spPr>
          <a:xfrm>
            <a:off x="7834489" y="2882073"/>
            <a:ext cx="731520" cy="1097280"/>
          </a:xfrm>
          <a:prstGeom prst="rect">
            <a:avLst/>
          </a:prstGeom>
        </p:spPr>
      </p:pic>
      <p:pic>
        <p:nvPicPr>
          <p:cNvPr id="1068" name="Picture 1067" descr="A picture containing food&#10;&#10;Description automatically generated">
            <a:extLst>
              <a:ext uri="{FF2B5EF4-FFF2-40B4-BE49-F238E27FC236}">
                <a16:creationId xmlns:a16="http://schemas.microsoft.com/office/drawing/2014/main" id="{F9BB7A62-5CA4-4177-83D0-D51500A3075C}"/>
              </a:ext>
            </a:extLst>
          </p:cNvPr>
          <p:cNvPicPr preferRelativeResize="0">
            <a:picLocks/>
          </p:cNvPicPr>
          <p:nvPr/>
        </p:nvPicPr>
        <p:blipFill>
          <a:blip r:embed="rId21">
            <a:extLst>
              <a:ext uri="{28A0092B-C50C-407E-A947-70E740481C1C}">
                <a14:useLocalDpi xmlns:a14="http://schemas.microsoft.com/office/drawing/2010/main" val="0"/>
              </a:ext>
            </a:extLst>
          </a:blip>
          <a:stretch>
            <a:fillRect/>
          </a:stretch>
        </p:blipFill>
        <p:spPr>
          <a:xfrm>
            <a:off x="10438999" y="2899379"/>
            <a:ext cx="731520" cy="1097280"/>
          </a:xfrm>
          <a:prstGeom prst="rect">
            <a:avLst/>
          </a:prstGeom>
        </p:spPr>
      </p:pic>
      <p:pic>
        <p:nvPicPr>
          <p:cNvPr id="1070" name="Picture 1069" descr="A picture containing device&#10;&#10;Description automatically generated">
            <a:extLst>
              <a:ext uri="{FF2B5EF4-FFF2-40B4-BE49-F238E27FC236}">
                <a16:creationId xmlns:a16="http://schemas.microsoft.com/office/drawing/2014/main" id="{76DD133E-D716-430E-82E3-285402DFAEA8}"/>
              </a:ext>
            </a:extLst>
          </p:cNvPr>
          <p:cNvPicPr preferRelativeResize="0">
            <a:picLocks/>
          </p:cNvPicPr>
          <p:nvPr/>
        </p:nvPicPr>
        <p:blipFill>
          <a:blip r:embed="rId22">
            <a:extLst>
              <a:ext uri="{28A0092B-C50C-407E-A947-70E740481C1C}">
                <a14:useLocalDpi xmlns:a14="http://schemas.microsoft.com/office/drawing/2010/main" val="0"/>
              </a:ext>
            </a:extLst>
          </a:blip>
          <a:stretch>
            <a:fillRect/>
          </a:stretch>
        </p:blipFill>
        <p:spPr>
          <a:xfrm>
            <a:off x="6994406" y="1727200"/>
            <a:ext cx="731520" cy="1097280"/>
          </a:xfrm>
          <a:prstGeom prst="rect">
            <a:avLst/>
          </a:prstGeom>
        </p:spPr>
      </p:pic>
      <p:pic>
        <p:nvPicPr>
          <p:cNvPr id="1072" name="Picture 1071" descr="A close up of a sign&#10;&#10;Description automatically generated">
            <a:extLst>
              <a:ext uri="{FF2B5EF4-FFF2-40B4-BE49-F238E27FC236}">
                <a16:creationId xmlns:a16="http://schemas.microsoft.com/office/drawing/2014/main" id="{3FAB3EDE-62AB-4293-B297-B15025ECE4C2}"/>
              </a:ext>
            </a:extLst>
          </p:cNvPr>
          <p:cNvPicPr preferRelativeResize="0">
            <a:picLocks/>
          </p:cNvPicPr>
          <p:nvPr/>
        </p:nvPicPr>
        <p:blipFill>
          <a:blip r:embed="rId23">
            <a:extLst>
              <a:ext uri="{28A0092B-C50C-407E-A947-70E740481C1C}">
                <a14:useLocalDpi xmlns:a14="http://schemas.microsoft.com/office/drawing/2010/main" val="0"/>
              </a:ext>
            </a:extLst>
          </a:blip>
          <a:stretch>
            <a:fillRect/>
          </a:stretch>
        </p:blipFill>
        <p:spPr>
          <a:xfrm>
            <a:off x="4642246" y="4892040"/>
            <a:ext cx="731520" cy="1097280"/>
          </a:xfrm>
          <a:prstGeom prst="rect">
            <a:avLst/>
          </a:prstGeom>
        </p:spPr>
      </p:pic>
      <p:pic>
        <p:nvPicPr>
          <p:cNvPr id="1076" name="Picture 1075" descr="A picture containing sign&#10;&#10;Description automatically generated">
            <a:extLst>
              <a:ext uri="{FF2B5EF4-FFF2-40B4-BE49-F238E27FC236}">
                <a16:creationId xmlns:a16="http://schemas.microsoft.com/office/drawing/2014/main" id="{C1C3BFA3-D77C-458F-8FAC-AB7BE0C97CEA}"/>
              </a:ext>
            </a:extLst>
          </p:cNvPr>
          <p:cNvPicPr preferRelativeResize="0">
            <a:picLocks/>
          </p:cNvPicPr>
          <p:nvPr/>
        </p:nvPicPr>
        <p:blipFill>
          <a:blip r:embed="rId24">
            <a:extLst>
              <a:ext uri="{28A0092B-C50C-407E-A947-70E740481C1C}">
                <a14:useLocalDpi xmlns:a14="http://schemas.microsoft.com/office/drawing/2010/main" val="0"/>
              </a:ext>
            </a:extLst>
          </a:blip>
          <a:stretch>
            <a:fillRect/>
          </a:stretch>
        </p:blipFill>
        <p:spPr>
          <a:xfrm>
            <a:off x="8341874" y="4892038"/>
            <a:ext cx="731520" cy="1097280"/>
          </a:xfrm>
          <a:prstGeom prst="rect">
            <a:avLst/>
          </a:prstGeom>
        </p:spPr>
      </p:pic>
      <p:pic>
        <p:nvPicPr>
          <p:cNvPr id="1108" name="Picture 1107" descr="A picture containing text&#10;&#10;Description automatically generated">
            <a:extLst>
              <a:ext uri="{FF2B5EF4-FFF2-40B4-BE49-F238E27FC236}">
                <a16:creationId xmlns:a16="http://schemas.microsoft.com/office/drawing/2014/main" id="{A6AD8781-35DA-4D8B-A087-FC23FC3F02F0}"/>
              </a:ext>
            </a:extLst>
          </p:cNvPr>
          <p:cNvPicPr preferRelativeResize="0">
            <a:picLocks/>
          </p:cNvPicPr>
          <p:nvPr/>
        </p:nvPicPr>
        <p:blipFill>
          <a:blip r:embed="rId25">
            <a:extLst>
              <a:ext uri="{28A0092B-C50C-407E-A947-70E740481C1C}">
                <a14:useLocalDpi xmlns:a14="http://schemas.microsoft.com/office/drawing/2010/main" val="0"/>
              </a:ext>
            </a:extLst>
          </a:blip>
          <a:stretch>
            <a:fillRect/>
          </a:stretch>
        </p:blipFill>
        <p:spPr>
          <a:xfrm>
            <a:off x="115315" y="3154680"/>
            <a:ext cx="731520" cy="1097280"/>
          </a:xfrm>
          <a:prstGeom prst="rect">
            <a:avLst/>
          </a:prstGeom>
        </p:spPr>
      </p:pic>
      <p:pic>
        <p:nvPicPr>
          <p:cNvPr id="1110" name="Picture 1109" descr="A picture containing sitting, bird, photo, monitor&#10;&#10;Description automatically generated">
            <a:extLst>
              <a:ext uri="{FF2B5EF4-FFF2-40B4-BE49-F238E27FC236}">
                <a16:creationId xmlns:a16="http://schemas.microsoft.com/office/drawing/2014/main" id="{F5C41D7C-BBAA-432F-BB7B-BC8BB4642FDE}"/>
              </a:ext>
            </a:extLst>
          </p:cNvPr>
          <p:cNvPicPr preferRelativeResize="0">
            <a:picLocks/>
          </p:cNvPicPr>
          <p:nvPr/>
        </p:nvPicPr>
        <p:blipFill>
          <a:blip r:embed="rId26">
            <a:extLst>
              <a:ext uri="{28A0092B-C50C-407E-A947-70E740481C1C}">
                <a14:useLocalDpi xmlns:a14="http://schemas.microsoft.com/office/drawing/2010/main" val="0"/>
              </a:ext>
            </a:extLst>
          </a:blip>
          <a:stretch>
            <a:fillRect/>
          </a:stretch>
        </p:blipFill>
        <p:spPr>
          <a:xfrm>
            <a:off x="4733664" y="3154680"/>
            <a:ext cx="731520" cy="1097280"/>
          </a:xfrm>
          <a:prstGeom prst="rect">
            <a:avLst/>
          </a:prstGeom>
        </p:spPr>
      </p:pic>
      <p:pic>
        <p:nvPicPr>
          <p:cNvPr id="1114" name="Picture 1113" descr="A picture containing outdoor, truck, sign, street&#10;&#10;Description automatically generated">
            <a:extLst>
              <a:ext uri="{FF2B5EF4-FFF2-40B4-BE49-F238E27FC236}">
                <a16:creationId xmlns:a16="http://schemas.microsoft.com/office/drawing/2014/main" id="{959C420B-5668-42F5-8FA7-3BE506F9095B}"/>
              </a:ext>
            </a:extLst>
          </p:cNvPr>
          <p:cNvPicPr preferRelativeResize="0">
            <a:picLocks/>
          </p:cNvPicPr>
          <p:nvPr/>
        </p:nvPicPr>
        <p:blipFill>
          <a:blip r:embed="rId27">
            <a:extLst>
              <a:ext uri="{28A0092B-C50C-407E-A947-70E740481C1C}">
                <a14:useLocalDpi xmlns:a14="http://schemas.microsoft.com/office/drawing/2010/main" val="0"/>
              </a:ext>
            </a:extLst>
          </a:blip>
          <a:stretch>
            <a:fillRect/>
          </a:stretch>
        </p:blipFill>
        <p:spPr>
          <a:xfrm>
            <a:off x="6398082" y="4892040"/>
            <a:ext cx="731520" cy="1097280"/>
          </a:xfrm>
          <a:prstGeom prst="rect">
            <a:avLst/>
          </a:prstGeom>
        </p:spPr>
      </p:pic>
      <p:pic>
        <p:nvPicPr>
          <p:cNvPr id="1116" name="Picture 1115" descr="A picture containing fabric, rug&#10;&#10;Description automatically generated">
            <a:extLst>
              <a:ext uri="{FF2B5EF4-FFF2-40B4-BE49-F238E27FC236}">
                <a16:creationId xmlns:a16="http://schemas.microsoft.com/office/drawing/2014/main" id="{80277558-8101-4AE0-90E2-301097C2FDDC}"/>
              </a:ext>
            </a:extLst>
          </p:cNvPr>
          <p:cNvPicPr preferRelativeResize="0">
            <a:picLocks/>
          </p:cNvPicPr>
          <p:nvPr/>
        </p:nvPicPr>
        <p:blipFill>
          <a:blip r:embed="rId28">
            <a:extLst>
              <a:ext uri="{28A0092B-C50C-407E-A947-70E740481C1C}">
                <a14:useLocalDpi xmlns:a14="http://schemas.microsoft.com/office/drawing/2010/main" val="0"/>
              </a:ext>
            </a:extLst>
          </a:blip>
          <a:stretch>
            <a:fillRect/>
          </a:stretch>
        </p:blipFill>
        <p:spPr>
          <a:xfrm>
            <a:off x="901407" y="4892040"/>
            <a:ext cx="731520" cy="1097280"/>
          </a:xfrm>
          <a:prstGeom prst="rect">
            <a:avLst/>
          </a:prstGeom>
        </p:spPr>
      </p:pic>
      <p:pic>
        <p:nvPicPr>
          <p:cNvPr id="1124" name="Picture 1123" descr="A sign on the side of a building&#10;&#10;Description automatically generated">
            <a:extLst>
              <a:ext uri="{FF2B5EF4-FFF2-40B4-BE49-F238E27FC236}">
                <a16:creationId xmlns:a16="http://schemas.microsoft.com/office/drawing/2014/main" id="{114517B7-1770-4E88-A4C5-0B17B68C6290}"/>
              </a:ext>
            </a:extLst>
          </p:cNvPr>
          <p:cNvPicPr preferRelativeResize="0">
            <a:picLocks/>
          </p:cNvPicPr>
          <p:nvPr/>
        </p:nvPicPr>
        <p:blipFill>
          <a:blip r:embed="rId29">
            <a:extLst>
              <a:ext uri="{28A0092B-C50C-407E-A947-70E740481C1C}">
                <a14:useLocalDpi xmlns:a14="http://schemas.microsoft.com/office/drawing/2010/main" val="0"/>
              </a:ext>
            </a:extLst>
          </a:blip>
          <a:stretch>
            <a:fillRect/>
          </a:stretch>
        </p:blipFill>
        <p:spPr>
          <a:xfrm>
            <a:off x="9187301" y="4892038"/>
            <a:ext cx="731520" cy="1097280"/>
          </a:xfrm>
          <a:prstGeom prst="rect">
            <a:avLst/>
          </a:prstGeom>
        </p:spPr>
      </p:pic>
      <p:pic>
        <p:nvPicPr>
          <p:cNvPr id="137" name="Picture 136">
            <a:extLst>
              <a:ext uri="{FF2B5EF4-FFF2-40B4-BE49-F238E27FC236}">
                <a16:creationId xmlns:a16="http://schemas.microsoft.com/office/drawing/2014/main" id="{C8C7678C-7D21-4D29-9C58-57D12BCB2C74}"/>
              </a:ext>
            </a:extLst>
          </p:cNvPr>
          <p:cNvPicPr preferRelativeResize="0">
            <a:picLocks/>
          </p:cNvPicPr>
          <p:nvPr/>
        </p:nvPicPr>
        <p:blipFill>
          <a:blip r:embed="rId30">
            <a:extLst>
              <a:ext uri="{28A0092B-C50C-407E-A947-70E740481C1C}">
                <a14:useLocalDpi xmlns:a14="http://schemas.microsoft.com/office/drawing/2010/main" val="0"/>
              </a:ext>
            </a:extLst>
          </a:blip>
          <a:stretch>
            <a:fillRect/>
          </a:stretch>
        </p:blipFill>
        <p:spPr>
          <a:xfrm>
            <a:off x="5496491" y="4892040"/>
            <a:ext cx="731520" cy="1097280"/>
          </a:xfrm>
          <a:prstGeom prst="rect">
            <a:avLst/>
          </a:prstGeom>
        </p:spPr>
      </p:pic>
      <p:pic>
        <p:nvPicPr>
          <p:cNvPr id="1129" name="Picture 1128">
            <a:extLst>
              <a:ext uri="{FF2B5EF4-FFF2-40B4-BE49-F238E27FC236}">
                <a16:creationId xmlns:a16="http://schemas.microsoft.com/office/drawing/2014/main" id="{64FD7E76-D777-4C5F-9C5E-8DD2EA8258B8}"/>
              </a:ext>
            </a:extLst>
          </p:cNvPr>
          <p:cNvPicPr preferRelativeResize="0">
            <a:picLocks/>
          </p:cNvPicPr>
          <p:nvPr/>
        </p:nvPicPr>
        <p:blipFill>
          <a:blip r:embed="rId31"/>
          <a:stretch>
            <a:fillRect/>
          </a:stretch>
        </p:blipFill>
        <p:spPr>
          <a:xfrm>
            <a:off x="10428421" y="1727200"/>
            <a:ext cx="731520" cy="1097280"/>
          </a:xfrm>
          <a:prstGeom prst="rect">
            <a:avLst/>
          </a:prstGeom>
        </p:spPr>
      </p:pic>
      <p:pic>
        <p:nvPicPr>
          <p:cNvPr id="1130" name="Picture 1129">
            <a:extLst>
              <a:ext uri="{FF2B5EF4-FFF2-40B4-BE49-F238E27FC236}">
                <a16:creationId xmlns:a16="http://schemas.microsoft.com/office/drawing/2014/main" id="{8DCD47A6-795C-4713-BFA1-0BA5740C527B}"/>
              </a:ext>
            </a:extLst>
          </p:cNvPr>
          <p:cNvPicPr preferRelativeResize="0">
            <a:picLocks/>
          </p:cNvPicPr>
          <p:nvPr/>
        </p:nvPicPr>
        <p:blipFill>
          <a:blip r:embed="rId32"/>
          <a:stretch>
            <a:fillRect/>
          </a:stretch>
        </p:blipFill>
        <p:spPr>
          <a:xfrm>
            <a:off x="9562068" y="1727200"/>
            <a:ext cx="731520" cy="1097280"/>
          </a:xfrm>
          <a:prstGeom prst="rect">
            <a:avLst/>
          </a:prstGeom>
        </p:spPr>
      </p:pic>
      <p:pic>
        <p:nvPicPr>
          <p:cNvPr id="5" name="Picture 4" descr="A picture containing text, sign, cat&#10;&#10;Description automatically generated">
            <a:extLst>
              <a:ext uri="{FF2B5EF4-FFF2-40B4-BE49-F238E27FC236}">
                <a16:creationId xmlns:a16="http://schemas.microsoft.com/office/drawing/2014/main" id="{BD9F2B69-A7E9-4AEE-BAC7-793D4F82C997}"/>
              </a:ext>
            </a:extLst>
          </p:cNvPr>
          <p:cNvPicPr preferRelativeResize="0">
            <a:picLocks/>
          </p:cNvPicPr>
          <p:nvPr/>
        </p:nvPicPr>
        <p:blipFill>
          <a:blip r:embed="rId33">
            <a:extLst>
              <a:ext uri="{28A0092B-C50C-407E-A947-70E740481C1C}">
                <a14:useLocalDpi xmlns:a14="http://schemas.microsoft.com/office/drawing/2010/main" val="0"/>
              </a:ext>
            </a:extLst>
          </a:blip>
          <a:stretch>
            <a:fillRect/>
          </a:stretch>
        </p:blipFill>
        <p:spPr>
          <a:xfrm>
            <a:off x="6984583" y="2932346"/>
            <a:ext cx="731520" cy="1097280"/>
          </a:xfrm>
          <a:prstGeom prst="rect">
            <a:avLst/>
          </a:prstGeom>
        </p:spPr>
      </p:pic>
      <p:pic>
        <p:nvPicPr>
          <p:cNvPr id="1118" name="Picture 1117" descr="A picture containing drawing, game, room&#10;&#10;Description automatically generated">
            <a:extLst>
              <a:ext uri="{FF2B5EF4-FFF2-40B4-BE49-F238E27FC236}">
                <a16:creationId xmlns:a16="http://schemas.microsoft.com/office/drawing/2014/main" id="{EBD97F03-2473-4454-8EBB-48EF70E8CDFF}"/>
              </a:ext>
            </a:extLst>
          </p:cNvPr>
          <p:cNvPicPr preferRelativeResize="0">
            <a:picLocks/>
          </p:cNvPicPr>
          <p:nvPr/>
        </p:nvPicPr>
        <p:blipFill>
          <a:blip r:embed="rId34">
            <a:extLst>
              <a:ext uri="{28A0092B-C50C-407E-A947-70E740481C1C}">
                <a14:useLocalDpi xmlns:a14="http://schemas.microsoft.com/office/drawing/2010/main" val="0"/>
              </a:ext>
            </a:extLst>
          </a:blip>
          <a:stretch>
            <a:fillRect/>
          </a:stretch>
        </p:blipFill>
        <p:spPr>
          <a:xfrm>
            <a:off x="2923182" y="4892040"/>
            <a:ext cx="731520" cy="1097280"/>
          </a:xfrm>
          <a:prstGeom prst="rect">
            <a:avLst/>
          </a:prstGeom>
        </p:spPr>
      </p:pic>
      <p:pic>
        <p:nvPicPr>
          <p:cNvPr id="1090" name="Picture 1089" descr="A close up of a sign&#10;&#10;Description automatically generated">
            <a:extLst>
              <a:ext uri="{FF2B5EF4-FFF2-40B4-BE49-F238E27FC236}">
                <a16:creationId xmlns:a16="http://schemas.microsoft.com/office/drawing/2014/main" id="{9673F8C0-5CEE-4F0E-824D-43E19D514BC5}"/>
              </a:ext>
            </a:extLst>
          </p:cNvPr>
          <p:cNvPicPr preferRelativeResize="0">
            <a:picLocks/>
          </p:cNvPicPr>
          <p:nvPr/>
        </p:nvPicPr>
        <p:blipFill>
          <a:blip r:embed="rId35">
            <a:extLst>
              <a:ext uri="{28A0092B-C50C-407E-A947-70E740481C1C}">
                <a14:useLocalDpi xmlns:a14="http://schemas.microsoft.com/office/drawing/2010/main" val="0"/>
              </a:ext>
            </a:extLst>
          </a:blip>
          <a:stretch>
            <a:fillRect/>
          </a:stretch>
        </p:blipFill>
        <p:spPr>
          <a:xfrm>
            <a:off x="7497107" y="4892040"/>
            <a:ext cx="731520" cy="1097280"/>
          </a:xfrm>
          <a:prstGeom prst="rect">
            <a:avLst/>
          </a:prstGeom>
        </p:spPr>
      </p:pic>
      <p:pic>
        <p:nvPicPr>
          <p:cNvPr id="1066" name="Picture 1065" descr="A picture containing text&#10;&#10;Description automatically generated">
            <a:extLst>
              <a:ext uri="{FF2B5EF4-FFF2-40B4-BE49-F238E27FC236}">
                <a16:creationId xmlns:a16="http://schemas.microsoft.com/office/drawing/2014/main" id="{022FA6A5-89E5-4ABD-A7CC-210151857835}"/>
              </a:ext>
            </a:extLst>
          </p:cNvPr>
          <p:cNvPicPr preferRelativeResize="0">
            <a:picLocks/>
          </p:cNvPicPr>
          <p:nvPr/>
        </p:nvPicPr>
        <p:blipFill>
          <a:blip r:embed="rId36">
            <a:extLst>
              <a:ext uri="{28A0092B-C50C-407E-A947-70E740481C1C}">
                <a14:useLocalDpi xmlns:a14="http://schemas.microsoft.com/office/drawing/2010/main" val="0"/>
              </a:ext>
            </a:extLst>
          </a:blip>
          <a:stretch>
            <a:fillRect/>
          </a:stretch>
        </p:blipFill>
        <p:spPr>
          <a:xfrm>
            <a:off x="5273875" y="1727200"/>
            <a:ext cx="731520" cy="1097280"/>
          </a:xfrm>
          <a:prstGeom prst="rect">
            <a:avLst/>
          </a:prstGeom>
        </p:spPr>
      </p:pic>
      <p:pic>
        <p:nvPicPr>
          <p:cNvPr id="1120" name="Picture 1119" descr="A picture containing sitting, food, bus&#10;&#10;Description automatically generated">
            <a:extLst>
              <a:ext uri="{FF2B5EF4-FFF2-40B4-BE49-F238E27FC236}">
                <a16:creationId xmlns:a16="http://schemas.microsoft.com/office/drawing/2014/main" id="{151F6393-ACEB-4FAE-93E2-D26533E5FE63}"/>
              </a:ext>
            </a:extLst>
          </p:cNvPr>
          <p:cNvPicPr preferRelativeResize="0">
            <a:picLocks/>
          </p:cNvPicPr>
          <p:nvPr/>
        </p:nvPicPr>
        <p:blipFill>
          <a:blip r:embed="rId37">
            <a:extLst>
              <a:ext uri="{28A0092B-C50C-407E-A947-70E740481C1C}">
                <a14:useLocalDpi xmlns:a14="http://schemas.microsoft.com/office/drawing/2010/main" val="0"/>
              </a:ext>
            </a:extLst>
          </a:blip>
          <a:stretch>
            <a:fillRect/>
          </a:stretch>
        </p:blipFill>
        <p:spPr>
          <a:xfrm>
            <a:off x="6137712" y="1714975"/>
            <a:ext cx="731520" cy="1097280"/>
          </a:xfrm>
          <a:prstGeom prst="rect">
            <a:avLst/>
          </a:prstGeom>
        </p:spPr>
      </p:pic>
      <p:sp>
        <p:nvSpPr>
          <p:cNvPr id="6" name="TextBox 5">
            <a:extLst>
              <a:ext uri="{FF2B5EF4-FFF2-40B4-BE49-F238E27FC236}">
                <a16:creationId xmlns:a16="http://schemas.microsoft.com/office/drawing/2014/main" id="{07B56FFE-6FCA-4B26-A7F3-3A4BA9F1409E}"/>
              </a:ext>
            </a:extLst>
          </p:cNvPr>
          <p:cNvSpPr txBox="1"/>
          <p:nvPr/>
        </p:nvSpPr>
        <p:spPr>
          <a:xfrm>
            <a:off x="128016" y="1188720"/>
            <a:ext cx="12184776" cy="476788"/>
          </a:xfrm>
          <a:prstGeom prst="rect">
            <a:avLst/>
          </a:prstGeom>
          <a:noFill/>
        </p:spPr>
        <p:txBody>
          <a:bodyPr wrap="square" rtlCol="0">
            <a:spAutoFit/>
          </a:bodyPr>
          <a:lstStyle/>
          <a:p>
            <a:pPr algn="ctr"/>
            <a:r>
              <a:rPr lang="en-US" sz="2400" dirty="0">
                <a:solidFill>
                  <a:schemeClr val="bg1"/>
                </a:solidFill>
              </a:rPr>
              <a:t>TSR D&amp;D IP: RPG, Action, Flight Simulator &amp; the first Graphical MMO</a:t>
            </a:r>
          </a:p>
        </p:txBody>
      </p:sp>
      <p:sp>
        <p:nvSpPr>
          <p:cNvPr id="8" name="TextBox 7">
            <a:extLst>
              <a:ext uri="{FF2B5EF4-FFF2-40B4-BE49-F238E27FC236}">
                <a16:creationId xmlns:a16="http://schemas.microsoft.com/office/drawing/2014/main" id="{83B00B0A-F8C1-449A-8221-C316B4D6A7A6}"/>
              </a:ext>
            </a:extLst>
          </p:cNvPr>
          <p:cNvSpPr txBox="1"/>
          <p:nvPr/>
        </p:nvSpPr>
        <p:spPr>
          <a:xfrm>
            <a:off x="1442281" y="4130516"/>
            <a:ext cx="1306085" cy="461665"/>
          </a:xfrm>
          <a:prstGeom prst="rect">
            <a:avLst/>
          </a:prstGeom>
          <a:noFill/>
        </p:spPr>
        <p:txBody>
          <a:bodyPr wrap="square" rtlCol="0">
            <a:spAutoFit/>
          </a:bodyPr>
          <a:lstStyle/>
          <a:p>
            <a:r>
              <a:rPr lang="en-US" sz="2400" dirty="0">
                <a:solidFill>
                  <a:schemeClr val="bg1"/>
                </a:solidFill>
              </a:rPr>
              <a:t>RPG</a:t>
            </a:r>
          </a:p>
        </p:txBody>
      </p:sp>
      <p:sp>
        <p:nvSpPr>
          <p:cNvPr id="48" name="TextBox 47">
            <a:extLst>
              <a:ext uri="{FF2B5EF4-FFF2-40B4-BE49-F238E27FC236}">
                <a16:creationId xmlns:a16="http://schemas.microsoft.com/office/drawing/2014/main" id="{45F72181-61FB-4DDC-B7DB-443C3890DE29}"/>
              </a:ext>
            </a:extLst>
          </p:cNvPr>
          <p:cNvSpPr txBox="1"/>
          <p:nvPr/>
        </p:nvSpPr>
        <p:spPr>
          <a:xfrm>
            <a:off x="4027794" y="4171890"/>
            <a:ext cx="3389006" cy="461665"/>
          </a:xfrm>
          <a:prstGeom prst="rect">
            <a:avLst/>
          </a:prstGeom>
          <a:noFill/>
        </p:spPr>
        <p:txBody>
          <a:bodyPr wrap="square" rtlCol="0">
            <a:spAutoFit/>
          </a:bodyPr>
          <a:lstStyle/>
          <a:p>
            <a:r>
              <a:rPr lang="en-US" sz="2400" dirty="0">
                <a:solidFill>
                  <a:schemeClr val="bg1"/>
                </a:solidFill>
              </a:rPr>
              <a:t>Abstract Strategy</a:t>
            </a:r>
          </a:p>
        </p:txBody>
      </p:sp>
      <p:sp>
        <p:nvSpPr>
          <p:cNvPr id="49" name="TextBox 48">
            <a:extLst>
              <a:ext uri="{FF2B5EF4-FFF2-40B4-BE49-F238E27FC236}">
                <a16:creationId xmlns:a16="http://schemas.microsoft.com/office/drawing/2014/main" id="{288F93E1-1946-4F20-B7B5-8C6388797FF1}"/>
              </a:ext>
            </a:extLst>
          </p:cNvPr>
          <p:cNvSpPr txBox="1"/>
          <p:nvPr/>
        </p:nvSpPr>
        <p:spPr>
          <a:xfrm>
            <a:off x="1410607" y="5989320"/>
            <a:ext cx="1306085" cy="461665"/>
          </a:xfrm>
          <a:prstGeom prst="rect">
            <a:avLst/>
          </a:prstGeom>
          <a:noFill/>
        </p:spPr>
        <p:txBody>
          <a:bodyPr wrap="square" rtlCol="0">
            <a:spAutoFit/>
          </a:bodyPr>
          <a:lstStyle/>
          <a:p>
            <a:r>
              <a:rPr lang="en-US" sz="2400" dirty="0">
                <a:solidFill>
                  <a:schemeClr val="bg1"/>
                </a:solidFill>
              </a:rPr>
              <a:t>RTS</a:t>
            </a:r>
          </a:p>
        </p:txBody>
      </p:sp>
      <p:sp>
        <p:nvSpPr>
          <p:cNvPr id="50" name="TextBox 49">
            <a:extLst>
              <a:ext uri="{FF2B5EF4-FFF2-40B4-BE49-F238E27FC236}">
                <a16:creationId xmlns:a16="http://schemas.microsoft.com/office/drawing/2014/main" id="{A7E9BC9C-4037-4E60-8CBB-6782FF3EF685}"/>
              </a:ext>
            </a:extLst>
          </p:cNvPr>
          <p:cNvSpPr txBox="1"/>
          <p:nvPr/>
        </p:nvSpPr>
        <p:spPr>
          <a:xfrm>
            <a:off x="4356965" y="5989319"/>
            <a:ext cx="1597393" cy="461665"/>
          </a:xfrm>
          <a:prstGeom prst="rect">
            <a:avLst/>
          </a:prstGeom>
          <a:noFill/>
        </p:spPr>
        <p:txBody>
          <a:bodyPr wrap="square" rtlCol="0">
            <a:spAutoFit/>
          </a:bodyPr>
          <a:lstStyle/>
          <a:p>
            <a:r>
              <a:rPr lang="en-US" sz="2400" dirty="0">
                <a:solidFill>
                  <a:schemeClr val="bg1"/>
                </a:solidFill>
              </a:rPr>
              <a:t>Wargame</a:t>
            </a:r>
          </a:p>
        </p:txBody>
      </p:sp>
      <p:sp>
        <p:nvSpPr>
          <p:cNvPr id="51" name="TextBox 50">
            <a:extLst>
              <a:ext uri="{FF2B5EF4-FFF2-40B4-BE49-F238E27FC236}">
                <a16:creationId xmlns:a16="http://schemas.microsoft.com/office/drawing/2014/main" id="{8F2B3F1E-3CA2-4FF1-B436-D3093EA3032D}"/>
              </a:ext>
            </a:extLst>
          </p:cNvPr>
          <p:cNvSpPr txBox="1"/>
          <p:nvPr/>
        </p:nvSpPr>
        <p:spPr>
          <a:xfrm>
            <a:off x="8095885" y="5989318"/>
            <a:ext cx="1275927" cy="461665"/>
          </a:xfrm>
          <a:prstGeom prst="rect">
            <a:avLst/>
          </a:prstGeom>
          <a:noFill/>
        </p:spPr>
        <p:txBody>
          <a:bodyPr wrap="square" rtlCol="0">
            <a:spAutoFit/>
          </a:bodyPr>
          <a:lstStyle/>
          <a:p>
            <a:r>
              <a:rPr lang="en-US" sz="2400" dirty="0">
                <a:solidFill>
                  <a:schemeClr val="bg1"/>
                </a:solidFill>
              </a:rPr>
              <a:t>Strategy</a:t>
            </a:r>
          </a:p>
        </p:txBody>
      </p:sp>
      <p:pic>
        <p:nvPicPr>
          <p:cNvPr id="52" name="Picture 51">
            <a:extLst>
              <a:ext uri="{FF2B5EF4-FFF2-40B4-BE49-F238E27FC236}">
                <a16:creationId xmlns:a16="http://schemas.microsoft.com/office/drawing/2014/main" id="{92141CDF-714E-4810-A70F-6693A8587418}"/>
              </a:ext>
            </a:extLst>
          </p:cNvPr>
          <p:cNvPicPr preferRelativeResize="0">
            <a:picLocks/>
          </p:cNvPicPr>
          <p:nvPr/>
        </p:nvPicPr>
        <p:blipFill rotWithShape="1">
          <a:blip r:embed="rId38"/>
          <a:srcRect l="52232" t="63623" r="22723"/>
          <a:stretch/>
        </p:blipFill>
        <p:spPr>
          <a:xfrm>
            <a:off x="10273403" y="4775801"/>
            <a:ext cx="970436" cy="1213517"/>
          </a:xfrm>
          <a:prstGeom prst="rect">
            <a:avLst/>
          </a:prstGeom>
        </p:spPr>
      </p:pic>
      <p:sp>
        <p:nvSpPr>
          <p:cNvPr id="53" name="TextBox 52">
            <a:extLst>
              <a:ext uri="{FF2B5EF4-FFF2-40B4-BE49-F238E27FC236}">
                <a16:creationId xmlns:a16="http://schemas.microsoft.com/office/drawing/2014/main" id="{7AD0CC1E-AEE7-4662-ADD0-64CC996E9629}"/>
              </a:ext>
            </a:extLst>
          </p:cNvPr>
          <p:cNvSpPr txBox="1"/>
          <p:nvPr/>
        </p:nvSpPr>
        <p:spPr>
          <a:xfrm>
            <a:off x="10288871" y="5989319"/>
            <a:ext cx="1052416" cy="461664"/>
          </a:xfrm>
          <a:prstGeom prst="rect">
            <a:avLst/>
          </a:prstGeom>
          <a:noFill/>
        </p:spPr>
        <p:txBody>
          <a:bodyPr wrap="square" rtlCol="0">
            <a:spAutoFit/>
          </a:bodyPr>
          <a:lstStyle/>
          <a:p>
            <a:r>
              <a:rPr lang="en-US" sz="2400" dirty="0">
                <a:solidFill>
                  <a:schemeClr val="bg1"/>
                </a:solidFill>
              </a:rPr>
              <a:t>Sports</a:t>
            </a:r>
          </a:p>
        </p:txBody>
      </p:sp>
      <p:sp>
        <p:nvSpPr>
          <p:cNvPr id="7" name="Oval 6">
            <a:extLst>
              <a:ext uri="{FF2B5EF4-FFF2-40B4-BE49-F238E27FC236}">
                <a16:creationId xmlns:a16="http://schemas.microsoft.com/office/drawing/2014/main" id="{499558F8-727B-4FF3-A4A2-FF058E1FA88D}"/>
              </a:ext>
            </a:extLst>
          </p:cNvPr>
          <p:cNvSpPr/>
          <p:nvPr/>
        </p:nvSpPr>
        <p:spPr>
          <a:xfrm>
            <a:off x="4709160" y="2196505"/>
            <a:ext cx="2743200" cy="3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A220D23-4D95-4873-A93F-796F37812C54}"/>
              </a:ext>
            </a:extLst>
          </p:cNvPr>
          <p:cNvPicPr>
            <a:picLocks noChangeAspect="1"/>
          </p:cNvPicPr>
          <p:nvPr/>
        </p:nvPicPr>
        <p:blipFill>
          <a:blip r:embed="rId39"/>
          <a:stretch>
            <a:fillRect/>
          </a:stretch>
        </p:blipFill>
        <p:spPr>
          <a:xfrm>
            <a:off x="5416841" y="2676064"/>
            <a:ext cx="1425566" cy="2138350"/>
          </a:xfrm>
          <a:prstGeom prst="rect">
            <a:avLst/>
          </a:prstGeom>
        </p:spPr>
      </p:pic>
    </p:spTree>
    <p:extLst>
      <p:ext uri="{BB962C8B-B14F-4D97-AF65-F5344CB8AC3E}">
        <p14:creationId xmlns:p14="http://schemas.microsoft.com/office/powerpoint/2010/main" val="3155423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0B3B108-9BB8-452F-B93A-F40BD6A050CB}"/>
              </a:ext>
            </a:extLst>
          </p:cNvPr>
          <p:cNvSpPr/>
          <p:nvPr/>
        </p:nvSpPr>
        <p:spPr>
          <a:xfrm>
            <a:off x="6642100" y="3022599"/>
            <a:ext cx="5549900" cy="1070168"/>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D9B1F85-E74C-4CBE-84E1-307CCF63F3D9}"/>
              </a:ext>
            </a:extLst>
          </p:cNvPr>
          <p:cNvSpPr/>
          <p:nvPr/>
        </p:nvSpPr>
        <p:spPr>
          <a:xfrm>
            <a:off x="0" y="1170992"/>
            <a:ext cx="12192000" cy="1851608"/>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a:t>
            </a:r>
          </a:p>
        </p:txBody>
      </p:sp>
      <p:cxnSp>
        <p:nvCxnSpPr>
          <p:cNvPr id="12" name="Straight Connector 11"/>
          <p:cNvCxnSpPr>
            <a:cxnSpLocks/>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A40B19-9A75-403F-88D9-EE10519DC543}"/>
              </a:ext>
            </a:extLst>
          </p:cNvPr>
          <p:cNvSpPr txBox="1"/>
          <p:nvPr/>
        </p:nvSpPr>
        <p:spPr>
          <a:xfrm>
            <a:off x="621436" y="355239"/>
            <a:ext cx="8079328" cy="707886"/>
          </a:xfrm>
          <a:prstGeom prst="rect">
            <a:avLst/>
          </a:prstGeom>
          <a:noFill/>
        </p:spPr>
        <p:txBody>
          <a:bodyPr wrap="none" rtlCol="0">
            <a:spAutoFit/>
          </a:bodyPr>
          <a:lstStyle/>
          <a:p>
            <a:r>
              <a:rPr lang="en-US" sz="4000" dirty="0">
                <a:solidFill>
                  <a:schemeClr val="bg1"/>
                </a:solidFill>
              </a:rPr>
              <a:t>Small Privately-Owned Publisher (SSI) </a:t>
            </a:r>
          </a:p>
        </p:txBody>
      </p:sp>
      <p:pic>
        <p:nvPicPr>
          <p:cNvPr id="19" name="Picture 18" descr="A picture containing text, cat&#10;&#10;Description automatically generated">
            <a:extLst>
              <a:ext uri="{FF2B5EF4-FFF2-40B4-BE49-F238E27FC236}">
                <a16:creationId xmlns:a16="http://schemas.microsoft.com/office/drawing/2014/main" id="{AC63C759-81DE-43FB-B924-561ECBFF425F}"/>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782714" y="4892040"/>
            <a:ext cx="731520" cy="1097280"/>
          </a:xfrm>
          <a:prstGeom prst="rect">
            <a:avLst/>
          </a:prstGeom>
        </p:spPr>
      </p:pic>
      <p:pic>
        <p:nvPicPr>
          <p:cNvPr id="23" name="Picture 22">
            <a:extLst>
              <a:ext uri="{FF2B5EF4-FFF2-40B4-BE49-F238E27FC236}">
                <a16:creationId xmlns:a16="http://schemas.microsoft.com/office/drawing/2014/main" id="{2CC83006-A5D7-4519-B200-16EC4CE8585E}"/>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2681878" y="3154680"/>
            <a:ext cx="731520" cy="1097280"/>
          </a:xfrm>
          <a:prstGeom prst="rect">
            <a:avLst/>
          </a:prstGeom>
        </p:spPr>
      </p:pic>
      <p:pic>
        <p:nvPicPr>
          <p:cNvPr id="27" name="Picture 26" descr="A picture containing black, sign, covered, holding&#10;&#10;Description automatically generated">
            <a:extLst>
              <a:ext uri="{FF2B5EF4-FFF2-40B4-BE49-F238E27FC236}">
                <a16:creationId xmlns:a16="http://schemas.microsoft.com/office/drawing/2014/main" id="{B3157BBC-E048-4731-BE92-DC5FA28D3A1D}"/>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955565" y="3154680"/>
            <a:ext cx="731520" cy="1097280"/>
          </a:xfrm>
          <a:prstGeom prst="rect">
            <a:avLst/>
          </a:prstGeom>
        </p:spPr>
      </p:pic>
      <p:pic>
        <p:nvPicPr>
          <p:cNvPr id="31" name="Picture 30" descr="A picture containing street, man, riding, store&#10;&#10;Description automatically generated">
            <a:extLst>
              <a:ext uri="{FF2B5EF4-FFF2-40B4-BE49-F238E27FC236}">
                <a16:creationId xmlns:a16="http://schemas.microsoft.com/office/drawing/2014/main" id="{1584EAF6-0838-465B-90F8-E5DD3544793C}"/>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1760939" y="4892040"/>
            <a:ext cx="731520" cy="1097280"/>
          </a:xfrm>
          <a:prstGeom prst="rect">
            <a:avLst/>
          </a:prstGeom>
        </p:spPr>
      </p:pic>
      <p:pic>
        <p:nvPicPr>
          <p:cNvPr id="1032" name="Picture 1031" descr="A picture containing food&#10;&#10;Description automatically generated">
            <a:extLst>
              <a:ext uri="{FF2B5EF4-FFF2-40B4-BE49-F238E27FC236}">
                <a16:creationId xmlns:a16="http://schemas.microsoft.com/office/drawing/2014/main" id="{A7F82D5D-FAED-40A5-AABF-2D011352A07C}"/>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1823019" y="3154680"/>
            <a:ext cx="731520" cy="1097280"/>
          </a:xfrm>
          <a:prstGeom prst="rect">
            <a:avLst/>
          </a:prstGeom>
        </p:spPr>
      </p:pic>
      <p:pic>
        <p:nvPicPr>
          <p:cNvPr id="1034" name="Picture 1033">
            <a:extLst>
              <a:ext uri="{FF2B5EF4-FFF2-40B4-BE49-F238E27FC236}">
                <a16:creationId xmlns:a16="http://schemas.microsoft.com/office/drawing/2014/main" id="{E1349D4C-BA8E-46EE-AFF7-310E9A4E7D75}"/>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3554829" y="1727200"/>
            <a:ext cx="731520" cy="1097280"/>
          </a:xfrm>
          <a:prstGeom prst="rect">
            <a:avLst/>
          </a:prstGeom>
        </p:spPr>
      </p:pic>
      <p:pic>
        <p:nvPicPr>
          <p:cNvPr id="1036" name="Picture 1035" descr="A picture containing text, book&#10;&#10;Description automatically generated">
            <a:extLst>
              <a:ext uri="{FF2B5EF4-FFF2-40B4-BE49-F238E27FC236}">
                <a16:creationId xmlns:a16="http://schemas.microsoft.com/office/drawing/2014/main" id="{BA3BE035-0A48-43BD-917B-1243F13ACFF5}"/>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7849890" y="1727200"/>
            <a:ext cx="731520" cy="1097280"/>
          </a:xfrm>
          <a:prstGeom prst="rect">
            <a:avLst/>
          </a:prstGeom>
        </p:spPr>
      </p:pic>
      <p:pic>
        <p:nvPicPr>
          <p:cNvPr id="1038" name="Picture 1037" descr="A picture containing sitting, box, table, food&#10;&#10;Description automatically generated">
            <a:extLst>
              <a:ext uri="{FF2B5EF4-FFF2-40B4-BE49-F238E27FC236}">
                <a16:creationId xmlns:a16="http://schemas.microsoft.com/office/drawing/2014/main" id="{CD43F0ED-E7C0-48B8-AFB6-C09F7E57C937}"/>
              </a:ext>
            </a:extLst>
          </p:cNvPr>
          <p:cNvPicPr preferRelativeResize="0">
            <a:picLocks/>
          </p:cNvPicPr>
          <p:nvPr/>
        </p:nvPicPr>
        <p:blipFill>
          <a:blip r:embed="rId10">
            <a:extLst>
              <a:ext uri="{28A0092B-C50C-407E-A947-70E740481C1C}">
                <a14:useLocalDpi xmlns:a14="http://schemas.microsoft.com/office/drawing/2010/main" val="0"/>
              </a:ext>
            </a:extLst>
          </a:blip>
          <a:stretch>
            <a:fillRect/>
          </a:stretch>
        </p:blipFill>
        <p:spPr>
          <a:xfrm>
            <a:off x="8704215" y="1727200"/>
            <a:ext cx="731520" cy="1097280"/>
          </a:xfrm>
          <a:prstGeom prst="rect">
            <a:avLst/>
          </a:prstGeom>
        </p:spPr>
      </p:pic>
      <p:pic>
        <p:nvPicPr>
          <p:cNvPr id="1040" name="Picture 1039" descr="A picture containing book, text&#10;&#10;Description automatically generated">
            <a:extLst>
              <a:ext uri="{FF2B5EF4-FFF2-40B4-BE49-F238E27FC236}">
                <a16:creationId xmlns:a16="http://schemas.microsoft.com/office/drawing/2014/main" id="{CB4A0268-C912-4B72-8BCB-F103EAD0FF27}"/>
              </a:ext>
            </a:extLst>
          </p:cNvPr>
          <p:cNvPicPr preferRelativeResize="0">
            <a:picLocks/>
          </p:cNvPicPr>
          <p:nvPr/>
        </p:nvPicPr>
        <p:blipFill>
          <a:blip r:embed="rId11">
            <a:extLst>
              <a:ext uri="{28A0092B-C50C-407E-A947-70E740481C1C}">
                <a14:useLocalDpi xmlns:a14="http://schemas.microsoft.com/office/drawing/2010/main" val="0"/>
              </a:ext>
            </a:extLst>
          </a:blip>
          <a:stretch>
            <a:fillRect/>
          </a:stretch>
        </p:blipFill>
        <p:spPr>
          <a:xfrm>
            <a:off x="11294259" y="2899379"/>
            <a:ext cx="731520" cy="1097280"/>
          </a:xfrm>
          <a:prstGeom prst="rect">
            <a:avLst/>
          </a:prstGeom>
        </p:spPr>
      </p:pic>
      <p:pic>
        <p:nvPicPr>
          <p:cNvPr id="1044" name="Picture 1043" descr="A picture containing food&#10;&#10;Description automatically generated">
            <a:extLst>
              <a:ext uri="{FF2B5EF4-FFF2-40B4-BE49-F238E27FC236}">
                <a16:creationId xmlns:a16="http://schemas.microsoft.com/office/drawing/2014/main" id="{2203A75F-4125-4793-A4D6-A2E5F8DC881C}"/>
              </a:ext>
            </a:extLst>
          </p:cNvPr>
          <p:cNvPicPr preferRelativeResize="0">
            <a:picLocks/>
          </p:cNvPicPr>
          <p:nvPr/>
        </p:nvPicPr>
        <p:blipFill>
          <a:blip r:embed="rId12">
            <a:extLst>
              <a:ext uri="{28A0092B-C50C-407E-A947-70E740481C1C}">
                <a14:useLocalDpi xmlns:a14="http://schemas.microsoft.com/office/drawing/2010/main" val="0"/>
              </a:ext>
            </a:extLst>
          </a:blip>
          <a:stretch>
            <a:fillRect/>
          </a:stretch>
        </p:blipFill>
        <p:spPr>
          <a:xfrm>
            <a:off x="986239" y="1727200"/>
            <a:ext cx="731520" cy="1097280"/>
          </a:xfrm>
          <a:prstGeom prst="rect">
            <a:avLst/>
          </a:prstGeom>
        </p:spPr>
      </p:pic>
      <p:pic>
        <p:nvPicPr>
          <p:cNvPr id="1046" name="Picture 1045" descr="A picture containing text, book&#10;&#10;Description automatically generated">
            <a:extLst>
              <a:ext uri="{FF2B5EF4-FFF2-40B4-BE49-F238E27FC236}">
                <a16:creationId xmlns:a16="http://schemas.microsoft.com/office/drawing/2014/main" id="{C873C6E5-FA93-4DF9-84F8-0B3EDAF099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98301" y="1727200"/>
            <a:ext cx="727478" cy="1097280"/>
          </a:xfrm>
          <a:prstGeom prst="rect">
            <a:avLst/>
          </a:prstGeom>
        </p:spPr>
      </p:pic>
      <p:pic>
        <p:nvPicPr>
          <p:cNvPr id="1048" name="Picture 1047" descr="A picture containing food&#10;&#10;Description automatically generated">
            <a:extLst>
              <a:ext uri="{FF2B5EF4-FFF2-40B4-BE49-F238E27FC236}">
                <a16:creationId xmlns:a16="http://schemas.microsoft.com/office/drawing/2014/main" id="{4CEDB106-CFD7-4D60-8080-C0932EE656EA}"/>
              </a:ext>
            </a:extLst>
          </p:cNvPr>
          <p:cNvPicPr preferRelativeResize="0">
            <a:picLocks/>
          </p:cNvPicPr>
          <p:nvPr/>
        </p:nvPicPr>
        <p:blipFill>
          <a:blip r:embed="rId14">
            <a:extLst>
              <a:ext uri="{28A0092B-C50C-407E-A947-70E740481C1C}">
                <a14:useLocalDpi xmlns:a14="http://schemas.microsoft.com/office/drawing/2010/main" val="0"/>
              </a:ext>
            </a:extLst>
          </a:blip>
          <a:stretch>
            <a:fillRect/>
          </a:stretch>
        </p:blipFill>
        <p:spPr>
          <a:xfrm>
            <a:off x="4410038" y="1727200"/>
            <a:ext cx="731520" cy="1097280"/>
          </a:xfrm>
          <a:prstGeom prst="rect">
            <a:avLst/>
          </a:prstGeom>
        </p:spPr>
      </p:pic>
      <p:pic>
        <p:nvPicPr>
          <p:cNvPr id="1050" name="Picture 1049" descr="A picture containing truck, food&#10;&#10;Description automatically generated">
            <a:extLst>
              <a:ext uri="{FF2B5EF4-FFF2-40B4-BE49-F238E27FC236}">
                <a16:creationId xmlns:a16="http://schemas.microsoft.com/office/drawing/2014/main" id="{3465563A-4A38-4413-BAF8-5334AD8EC07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92623" y="2899379"/>
            <a:ext cx="719529" cy="1097280"/>
          </a:xfrm>
          <a:prstGeom prst="rect">
            <a:avLst/>
          </a:prstGeom>
        </p:spPr>
      </p:pic>
      <p:pic>
        <p:nvPicPr>
          <p:cNvPr id="1054" name="Picture 1053" descr="A picture containing sign, device&#10;&#10;Description automatically generated">
            <a:extLst>
              <a:ext uri="{FF2B5EF4-FFF2-40B4-BE49-F238E27FC236}">
                <a16:creationId xmlns:a16="http://schemas.microsoft.com/office/drawing/2014/main" id="{5C33D349-A3EE-46A1-934F-7F63C6926B49}"/>
              </a:ext>
            </a:extLst>
          </p:cNvPr>
          <p:cNvPicPr preferRelativeResize="0">
            <a:picLocks/>
          </p:cNvPicPr>
          <p:nvPr/>
        </p:nvPicPr>
        <p:blipFill>
          <a:blip r:embed="rId16">
            <a:extLst>
              <a:ext uri="{28A0092B-C50C-407E-A947-70E740481C1C}">
                <a14:useLocalDpi xmlns:a14="http://schemas.microsoft.com/office/drawing/2010/main" val="0"/>
              </a:ext>
            </a:extLst>
          </a:blip>
          <a:stretch>
            <a:fillRect/>
          </a:stretch>
        </p:blipFill>
        <p:spPr>
          <a:xfrm>
            <a:off x="2699620" y="1727200"/>
            <a:ext cx="731520" cy="1097280"/>
          </a:xfrm>
          <a:prstGeom prst="rect">
            <a:avLst/>
          </a:prstGeom>
        </p:spPr>
      </p:pic>
      <p:pic>
        <p:nvPicPr>
          <p:cNvPr id="1056" name="Picture 1055" descr="A picture containing text&#10;&#10;Description automatically generated">
            <a:extLst>
              <a:ext uri="{FF2B5EF4-FFF2-40B4-BE49-F238E27FC236}">
                <a16:creationId xmlns:a16="http://schemas.microsoft.com/office/drawing/2014/main" id="{DFEA9BAD-D90B-413A-9D60-F3CD2620DCC5}"/>
              </a:ext>
            </a:extLst>
          </p:cNvPr>
          <p:cNvPicPr preferRelativeResize="0">
            <a:picLocks/>
          </p:cNvPicPr>
          <p:nvPr/>
        </p:nvPicPr>
        <p:blipFill>
          <a:blip r:embed="rId17">
            <a:extLst>
              <a:ext uri="{28A0092B-C50C-407E-A947-70E740481C1C}">
                <a14:useLocalDpi xmlns:a14="http://schemas.microsoft.com/office/drawing/2010/main" val="0"/>
              </a:ext>
            </a:extLst>
          </a:blip>
          <a:stretch>
            <a:fillRect/>
          </a:stretch>
        </p:blipFill>
        <p:spPr>
          <a:xfrm>
            <a:off x="126707" y="1727200"/>
            <a:ext cx="731520" cy="1097280"/>
          </a:xfrm>
          <a:prstGeom prst="rect">
            <a:avLst/>
          </a:prstGeom>
        </p:spPr>
      </p:pic>
      <p:pic>
        <p:nvPicPr>
          <p:cNvPr id="1058" name="Picture 1057" descr="A picture containing cat&#10;&#10;Description automatically generated">
            <a:extLst>
              <a:ext uri="{FF2B5EF4-FFF2-40B4-BE49-F238E27FC236}">
                <a16:creationId xmlns:a16="http://schemas.microsoft.com/office/drawing/2014/main" id="{247E7466-63F2-43DD-BC04-9EFC9815D482}"/>
              </a:ext>
            </a:extLst>
          </p:cNvPr>
          <p:cNvPicPr preferRelativeResize="0">
            <a:picLocks/>
          </p:cNvPicPr>
          <p:nvPr/>
        </p:nvPicPr>
        <p:blipFill>
          <a:blip r:embed="rId18">
            <a:extLst>
              <a:ext uri="{28A0092B-C50C-407E-A947-70E740481C1C}">
                <a14:useLocalDpi xmlns:a14="http://schemas.microsoft.com/office/drawing/2010/main" val="0"/>
              </a:ext>
            </a:extLst>
          </a:blip>
          <a:stretch>
            <a:fillRect/>
          </a:stretch>
        </p:blipFill>
        <p:spPr>
          <a:xfrm>
            <a:off x="1844092" y="1731434"/>
            <a:ext cx="731520" cy="1097280"/>
          </a:xfrm>
          <a:prstGeom prst="rect">
            <a:avLst/>
          </a:prstGeom>
        </p:spPr>
      </p:pic>
      <p:pic>
        <p:nvPicPr>
          <p:cNvPr id="1062" name="Picture 1061" descr="A picture containing food&#10;&#10;Description automatically generated">
            <a:extLst>
              <a:ext uri="{FF2B5EF4-FFF2-40B4-BE49-F238E27FC236}">
                <a16:creationId xmlns:a16="http://schemas.microsoft.com/office/drawing/2014/main" id="{16488628-63B3-4414-A44B-24F64656D3E6}"/>
              </a:ext>
            </a:extLst>
          </p:cNvPr>
          <p:cNvPicPr preferRelativeResize="0">
            <a:picLocks/>
          </p:cNvPicPr>
          <p:nvPr/>
        </p:nvPicPr>
        <p:blipFill>
          <a:blip r:embed="rId19">
            <a:extLst>
              <a:ext uri="{28A0092B-C50C-407E-A947-70E740481C1C}">
                <a14:useLocalDpi xmlns:a14="http://schemas.microsoft.com/office/drawing/2010/main" val="0"/>
              </a:ext>
            </a:extLst>
          </a:blip>
          <a:stretch>
            <a:fillRect/>
          </a:stretch>
        </p:blipFill>
        <p:spPr>
          <a:xfrm>
            <a:off x="8720725" y="2899379"/>
            <a:ext cx="731520" cy="1097280"/>
          </a:xfrm>
          <a:prstGeom prst="rect">
            <a:avLst/>
          </a:prstGeom>
        </p:spPr>
      </p:pic>
      <p:pic>
        <p:nvPicPr>
          <p:cNvPr id="1064" name="Picture 1063" descr="A close up of a mans face&#10;&#10;Description automatically generated">
            <a:extLst>
              <a:ext uri="{FF2B5EF4-FFF2-40B4-BE49-F238E27FC236}">
                <a16:creationId xmlns:a16="http://schemas.microsoft.com/office/drawing/2014/main" id="{2E81B167-22BF-45CA-8958-BD89759B2BFE}"/>
              </a:ext>
            </a:extLst>
          </p:cNvPr>
          <p:cNvPicPr preferRelativeResize="0">
            <a:picLocks/>
          </p:cNvPicPr>
          <p:nvPr/>
        </p:nvPicPr>
        <p:blipFill>
          <a:blip r:embed="rId20">
            <a:extLst>
              <a:ext uri="{28A0092B-C50C-407E-A947-70E740481C1C}">
                <a14:useLocalDpi xmlns:a14="http://schemas.microsoft.com/office/drawing/2010/main" val="0"/>
              </a:ext>
            </a:extLst>
          </a:blip>
          <a:stretch>
            <a:fillRect/>
          </a:stretch>
        </p:blipFill>
        <p:spPr>
          <a:xfrm>
            <a:off x="7834489" y="2882073"/>
            <a:ext cx="731520" cy="1097280"/>
          </a:xfrm>
          <a:prstGeom prst="rect">
            <a:avLst/>
          </a:prstGeom>
        </p:spPr>
      </p:pic>
      <p:pic>
        <p:nvPicPr>
          <p:cNvPr id="1068" name="Picture 1067" descr="A picture containing food&#10;&#10;Description automatically generated">
            <a:extLst>
              <a:ext uri="{FF2B5EF4-FFF2-40B4-BE49-F238E27FC236}">
                <a16:creationId xmlns:a16="http://schemas.microsoft.com/office/drawing/2014/main" id="{F9BB7A62-5CA4-4177-83D0-D51500A3075C}"/>
              </a:ext>
            </a:extLst>
          </p:cNvPr>
          <p:cNvPicPr preferRelativeResize="0">
            <a:picLocks/>
          </p:cNvPicPr>
          <p:nvPr/>
        </p:nvPicPr>
        <p:blipFill>
          <a:blip r:embed="rId21">
            <a:extLst>
              <a:ext uri="{28A0092B-C50C-407E-A947-70E740481C1C}">
                <a14:useLocalDpi xmlns:a14="http://schemas.microsoft.com/office/drawing/2010/main" val="0"/>
              </a:ext>
            </a:extLst>
          </a:blip>
          <a:stretch>
            <a:fillRect/>
          </a:stretch>
        </p:blipFill>
        <p:spPr>
          <a:xfrm>
            <a:off x="10438999" y="2899379"/>
            <a:ext cx="731520" cy="1097280"/>
          </a:xfrm>
          <a:prstGeom prst="rect">
            <a:avLst/>
          </a:prstGeom>
        </p:spPr>
      </p:pic>
      <p:pic>
        <p:nvPicPr>
          <p:cNvPr id="1070" name="Picture 1069" descr="A picture containing device&#10;&#10;Description automatically generated">
            <a:extLst>
              <a:ext uri="{FF2B5EF4-FFF2-40B4-BE49-F238E27FC236}">
                <a16:creationId xmlns:a16="http://schemas.microsoft.com/office/drawing/2014/main" id="{76DD133E-D716-430E-82E3-285402DFAEA8}"/>
              </a:ext>
            </a:extLst>
          </p:cNvPr>
          <p:cNvPicPr preferRelativeResize="0">
            <a:picLocks/>
          </p:cNvPicPr>
          <p:nvPr/>
        </p:nvPicPr>
        <p:blipFill>
          <a:blip r:embed="rId22">
            <a:extLst>
              <a:ext uri="{28A0092B-C50C-407E-A947-70E740481C1C}">
                <a14:useLocalDpi xmlns:a14="http://schemas.microsoft.com/office/drawing/2010/main" val="0"/>
              </a:ext>
            </a:extLst>
          </a:blip>
          <a:stretch>
            <a:fillRect/>
          </a:stretch>
        </p:blipFill>
        <p:spPr>
          <a:xfrm>
            <a:off x="6994406" y="1727200"/>
            <a:ext cx="731520" cy="1097280"/>
          </a:xfrm>
          <a:prstGeom prst="rect">
            <a:avLst/>
          </a:prstGeom>
        </p:spPr>
      </p:pic>
      <p:pic>
        <p:nvPicPr>
          <p:cNvPr id="1072" name="Picture 1071" descr="A close up of a sign&#10;&#10;Description automatically generated">
            <a:extLst>
              <a:ext uri="{FF2B5EF4-FFF2-40B4-BE49-F238E27FC236}">
                <a16:creationId xmlns:a16="http://schemas.microsoft.com/office/drawing/2014/main" id="{3FAB3EDE-62AB-4293-B297-B15025ECE4C2}"/>
              </a:ext>
            </a:extLst>
          </p:cNvPr>
          <p:cNvPicPr preferRelativeResize="0">
            <a:picLocks/>
          </p:cNvPicPr>
          <p:nvPr/>
        </p:nvPicPr>
        <p:blipFill>
          <a:blip r:embed="rId23">
            <a:extLst>
              <a:ext uri="{28A0092B-C50C-407E-A947-70E740481C1C}">
                <a14:useLocalDpi xmlns:a14="http://schemas.microsoft.com/office/drawing/2010/main" val="0"/>
              </a:ext>
            </a:extLst>
          </a:blip>
          <a:stretch>
            <a:fillRect/>
          </a:stretch>
        </p:blipFill>
        <p:spPr>
          <a:xfrm>
            <a:off x="4642246" y="4892040"/>
            <a:ext cx="731520" cy="1097280"/>
          </a:xfrm>
          <a:prstGeom prst="rect">
            <a:avLst/>
          </a:prstGeom>
        </p:spPr>
      </p:pic>
      <p:pic>
        <p:nvPicPr>
          <p:cNvPr id="1076" name="Picture 1075" descr="A picture containing sign&#10;&#10;Description automatically generated">
            <a:extLst>
              <a:ext uri="{FF2B5EF4-FFF2-40B4-BE49-F238E27FC236}">
                <a16:creationId xmlns:a16="http://schemas.microsoft.com/office/drawing/2014/main" id="{C1C3BFA3-D77C-458F-8FAC-AB7BE0C97CEA}"/>
              </a:ext>
            </a:extLst>
          </p:cNvPr>
          <p:cNvPicPr preferRelativeResize="0">
            <a:picLocks/>
          </p:cNvPicPr>
          <p:nvPr/>
        </p:nvPicPr>
        <p:blipFill>
          <a:blip r:embed="rId24">
            <a:extLst>
              <a:ext uri="{28A0092B-C50C-407E-A947-70E740481C1C}">
                <a14:useLocalDpi xmlns:a14="http://schemas.microsoft.com/office/drawing/2010/main" val="0"/>
              </a:ext>
            </a:extLst>
          </a:blip>
          <a:stretch>
            <a:fillRect/>
          </a:stretch>
        </p:blipFill>
        <p:spPr>
          <a:xfrm>
            <a:off x="8341874" y="4892038"/>
            <a:ext cx="731520" cy="1097280"/>
          </a:xfrm>
          <a:prstGeom prst="rect">
            <a:avLst/>
          </a:prstGeom>
        </p:spPr>
      </p:pic>
      <p:pic>
        <p:nvPicPr>
          <p:cNvPr id="1108" name="Picture 1107" descr="A picture containing text&#10;&#10;Description automatically generated">
            <a:extLst>
              <a:ext uri="{FF2B5EF4-FFF2-40B4-BE49-F238E27FC236}">
                <a16:creationId xmlns:a16="http://schemas.microsoft.com/office/drawing/2014/main" id="{A6AD8781-35DA-4D8B-A087-FC23FC3F02F0}"/>
              </a:ext>
            </a:extLst>
          </p:cNvPr>
          <p:cNvPicPr preferRelativeResize="0">
            <a:picLocks/>
          </p:cNvPicPr>
          <p:nvPr/>
        </p:nvPicPr>
        <p:blipFill>
          <a:blip r:embed="rId25">
            <a:extLst>
              <a:ext uri="{28A0092B-C50C-407E-A947-70E740481C1C}">
                <a14:useLocalDpi xmlns:a14="http://schemas.microsoft.com/office/drawing/2010/main" val="0"/>
              </a:ext>
            </a:extLst>
          </a:blip>
          <a:stretch>
            <a:fillRect/>
          </a:stretch>
        </p:blipFill>
        <p:spPr>
          <a:xfrm>
            <a:off x="115315" y="3154680"/>
            <a:ext cx="731520" cy="1097280"/>
          </a:xfrm>
          <a:prstGeom prst="rect">
            <a:avLst/>
          </a:prstGeom>
        </p:spPr>
      </p:pic>
      <p:pic>
        <p:nvPicPr>
          <p:cNvPr id="1110" name="Picture 1109" descr="A picture containing sitting, bird, photo, monitor&#10;&#10;Description automatically generated">
            <a:extLst>
              <a:ext uri="{FF2B5EF4-FFF2-40B4-BE49-F238E27FC236}">
                <a16:creationId xmlns:a16="http://schemas.microsoft.com/office/drawing/2014/main" id="{F5C41D7C-BBAA-432F-BB7B-BC8BB4642FDE}"/>
              </a:ext>
            </a:extLst>
          </p:cNvPr>
          <p:cNvPicPr preferRelativeResize="0">
            <a:picLocks/>
          </p:cNvPicPr>
          <p:nvPr/>
        </p:nvPicPr>
        <p:blipFill>
          <a:blip r:embed="rId26">
            <a:extLst>
              <a:ext uri="{28A0092B-C50C-407E-A947-70E740481C1C}">
                <a14:useLocalDpi xmlns:a14="http://schemas.microsoft.com/office/drawing/2010/main" val="0"/>
              </a:ext>
            </a:extLst>
          </a:blip>
          <a:stretch>
            <a:fillRect/>
          </a:stretch>
        </p:blipFill>
        <p:spPr>
          <a:xfrm>
            <a:off x="4733664" y="3154680"/>
            <a:ext cx="731520" cy="1097280"/>
          </a:xfrm>
          <a:prstGeom prst="rect">
            <a:avLst/>
          </a:prstGeom>
        </p:spPr>
      </p:pic>
      <p:pic>
        <p:nvPicPr>
          <p:cNvPr id="1114" name="Picture 1113" descr="A picture containing outdoor, truck, sign, street&#10;&#10;Description automatically generated">
            <a:extLst>
              <a:ext uri="{FF2B5EF4-FFF2-40B4-BE49-F238E27FC236}">
                <a16:creationId xmlns:a16="http://schemas.microsoft.com/office/drawing/2014/main" id="{959C420B-5668-42F5-8FA7-3BE506F9095B}"/>
              </a:ext>
            </a:extLst>
          </p:cNvPr>
          <p:cNvPicPr preferRelativeResize="0">
            <a:picLocks/>
          </p:cNvPicPr>
          <p:nvPr/>
        </p:nvPicPr>
        <p:blipFill>
          <a:blip r:embed="rId27">
            <a:extLst>
              <a:ext uri="{28A0092B-C50C-407E-A947-70E740481C1C}">
                <a14:useLocalDpi xmlns:a14="http://schemas.microsoft.com/office/drawing/2010/main" val="0"/>
              </a:ext>
            </a:extLst>
          </a:blip>
          <a:stretch>
            <a:fillRect/>
          </a:stretch>
        </p:blipFill>
        <p:spPr>
          <a:xfrm>
            <a:off x="6398082" y="4892040"/>
            <a:ext cx="731520" cy="1097280"/>
          </a:xfrm>
          <a:prstGeom prst="rect">
            <a:avLst/>
          </a:prstGeom>
        </p:spPr>
      </p:pic>
      <p:pic>
        <p:nvPicPr>
          <p:cNvPr id="1116" name="Picture 1115" descr="A picture containing fabric, rug&#10;&#10;Description automatically generated">
            <a:extLst>
              <a:ext uri="{FF2B5EF4-FFF2-40B4-BE49-F238E27FC236}">
                <a16:creationId xmlns:a16="http://schemas.microsoft.com/office/drawing/2014/main" id="{80277558-8101-4AE0-90E2-301097C2FDDC}"/>
              </a:ext>
            </a:extLst>
          </p:cNvPr>
          <p:cNvPicPr preferRelativeResize="0">
            <a:picLocks/>
          </p:cNvPicPr>
          <p:nvPr/>
        </p:nvPicPr>
        <p:blipFill>
          <a:blip r:embed="rId28">
            <a:extLst>
              <a:ext uri="{28A0092B-C50C-407E-A947-70E740481C1C}">
                <a14:useLocalDpi xmlns:a14="http://schemas.microsoft.com/office/drawing/2010/main" val="0"/>
              </a:ext>
            </a:extLst>
          </a:blip>
          <a:stretch>
            <a:fillRect/>
          </a:stretch>
        </p:blipFill>
        <p:spPr>
          <a:xfrm>
            <a:off x="901407" y="4892040"/>
            <a:ext cx="731520" cy="1097280"/>
          </a:xfrm>
          <a:prstGeom prst="rect">
            <a:avLst/>
          </a:prstGeom>
        </p:spPr>
      </p:pic>
      <p:pic>
        <p:nvPicPr>
          <p:cNvPr id="1124" name="Picture 1123" descr="A sign on the side of a building&#10;&#10;Description automatically generated">
            <a:extLst>
              <a:ext uri="{FF2B5EF4-FFF2-40B4-BE49-F238E27FC236}">
                <a16:creationId xmlns:a16="http://schemas.microsoft.com/office/drawing/2014/main" id="{114517B7-1770-4E88-A4C5-0B17B68C6290}"/>
              </a:ext>
            </a:extLst>
          </p:cNvPr>
          <p:cNvPicPr preferRelativeResize="0">
            <a:picLocks/>
          </p:cNvPicPr>
          <p:nvPr/>
        </p:nvPicPr>
        <p:blipFill>
          <a:blip r:embed="rId29">
            <a:extLst>
              <a:ext uri="{28A0092B-C50C-407E-A947-70E740481C1C}">
                <a14:useLocalDpi xmlns:a14="http://schemas.microsoft.com/office/drawing/2010/main" val="0"/>
              </a:ext>
            </a:extLst>
          </a:blip>
          <a:stretch>
            <a:fillRect/>
          </a:stretch>
        </p:blipFill>
        <p:spPr>
          <a:xfrm>
            <a:off x="9187301" y="4892038"/>
            <a:ext cx="731520" cy="1097280"/>
          </a:xfrm>
          <a:prstGeom prst="rect">
            <a:avLst/>
          </a:prstGeom>
        </p:spPr>
      </p:pic>
      <p:pic>
        <p:nvPicPr>
          <p:cNvPr id="137" name="Picture 136">
            <a:extLst>
              <a:ext uri="{FF2B5EF4-FFF2-40B4-BE49-F238E27FC236}">
                <a16:creationId xmlns:a16="http://schemas.microsoft.com/office/drawing/2014/main" id="{C8C7678C-7D21-4D29-9C58-57D12BCB2C74}"/>
              </a:ext>
            </a:extLst>
          </p:cNvPr>
          <p:cNvPicPr preferRelativeResize="0">
            <a:picLocks/>
          </p:cNvPicPr>
          <p:nvPr/>
        </p:nvPicPr>
        <p:blipFill>
          <a:blip r:embed="rId30">
            <a:extLst>
              <a:ext uri="{28A0092B-C50C-407E-A947-70E740481C1C}">
                <a14:useLocalDpi xmlns:a14="http://schemas.microsoft.com/office/drawing/2010/main" val="0"/>
              </a:ext>
            </a:extLst>
          </a:blip>
          <a:stretch>
            <a:fillRect/>
          </a:stretch>
        </p:blipFill>
        <p:spPr>
          <a:xfrm>
            <a:off x="5496491" y="4892040"/>
            <a:ext cx="731520" cy="1097280"/>
          </a:xfrm>
          <a:prstGeom prst="rect">
            <a:avLst/>
          </a:prstGeom>
        </p:spPr>
      </p:pic>
      <p:pic>
        <p:nvPicPr>
          <p:cNvPr id="1129" name="Picture 1128">
            <a:extLst>
              <a:ext uri="{FF2B5EF4-FFF2-40B4-BE49-F238E27FC236}">
                <a16:creationId xmlns:a16="http://schemas.microsoft.com/office/drawing/2014/main" id="{64FD7E76-D777-4C5F-9C5E-8DD2EA8258B8}"/>
              </a:ext>
            </a:extLst>
          </p:cNvPr>
          <p:cNvPicPr preferRelativeResize="0">
            <a:picLocks/>
          </p:cNvPicPr>
          <p:nvPr/>
        </p:nvPicPr>
        <p:blipFill>
          <a:blip r:embed="rId31"/>
          <a:stretch>
            <a:fillRect/>
          </a:stretch>
        </p:blipFill>
        <p:spPr>
          <a:xfrm>
            <a:off x="10428421" y="1727200"/>
            <a:ext cx="731520" cy="1097280"/>
          </a:xfrm>
          <a:prstGeom prst="rect">
            <a:avLst/>
          </a:prstGeom>
        </p:spPr>
      </p:pic>
      <p:pic>
        <p:nvPicPr>
          <p:cNvPr id="1130" name="Picture 1129">
            <a:extLst>
              <a:ext uri="{FF2B5EF4-FFF2-40B4-BE49-F238E27FC236}">
                <a16:creationId xmlns:a16="http://schemas.microsoft.com/office/drawing/2014/main" id="{8DCD47A6-795C-4713-BFA1-0BA5740C527B}"/>
              </a:ext>
            </a:extLst>
          </p:cNvPr>
          <p:cNvPicPr preferRelativeResize="0">
            <a:picLocks/>
          </p:cNvPicPr>
          <p:nvPr/>
        </p:nvPicPr>
        <p:blipFill>
          <a:blip r:embed="rId32"/>
          <a:stretch>
            <a:fillRect/>
          </a:stretch>
        </p:blipFill>
        <p:spPr>
          <a:xfrm>
            <a:off x="9562068" y="1727200"/>
            <a:ext cx="731520" cy="1097280"/>
          </a:xfrm>
          <a:prstGeom prst="rect">
            <a:avLst/>
          </a:prstGeom>
        </p:spPr>
      </p:pic>
      <p:pic>
        <p:nvPicPr>
          <p:cNvPr id="5" name="Picture 4" descr="A picture containing text, sign, cat&#10;&#10;Description automatically generated">
            <a:extLst>
              <a:ext uri="{FF2B5EF4-FFF2-40B4-BE49-F238E27FC236}">
                <a16:creationId xmlns:a16="http://schemas.microsoft.com/office/drawing/2014/main" id="{BD9F2B69-A7E9-4AEE-BAC7-793D4F82C997}"/>
              </a:ext>
            </a:extLst>
          </p:cNvPr>
          <p:cNvPicPr preferRelativeResize="0">
            <a:picLocks/>
          </p:cNvPicPr>
          <p:nvPr/>
        </p:nvPicPr>
        <p:blipFill>
          <a:blip r:embed="rId33">
            <a:extLst>
              <a:ext uri="{28A0092B-C50C-407E-A947-70E740481C1C}">
                <a14:useLocalDpi xmlns:a14="http://schemas.microsoft.com/office/drawing/2010/main" val="0"/>
              </a:ext>
            </a:extLst>
          </a:blip>
          <a:stretch>
            <a:fillRect/>
          </a:stretch>
        </p:blipFill>
        <p:spPr>
          <a:xfrm>
            <a:off x="6984583" y="2932346"/>
            <a:ext cx="731520" cy="1097280"/>
          </a:xfrm>
          <a:prstGeom prst="rect">
            <a:avLst/>
          </a:prstGeom>
        </p:spPr>
      </p:pic>
      <p:pic>
        <p:nvPicPr>
          <p:cNvPr id="1118" name="Picture 1117" descr="A picture containing drawing, game, room&#10;&#10;Description automatically generated">
            <a:extLst>
              <a:ext uri="{FF2B5EF4-FFF2-40B4-BE49-F238E27FC236}">
                <a16:creationId xmlns:a16="http://schemas.microsoft.com/office/drawing/2014/main" id="{EBD97F03-2473-4454-8EBB-48EF70E8CDFF}"/>
              </a:ext>
            </a:extLst>
          </p:cNvPr>
          <p:cNvPicPr preferRelativeResize="0">
            <a:picLocks/>
          </p:cNvPicPr>
          <p:nvPr/>
        </p:nvPicPr>
        <p:blipFill>
          <a:blip r:embed="rId34">
            <a:extLst>
              <a:ext uri="{28A0092B-C50C-407E-A947-70E740481C1C}">
                <a14:useLocalDpi xmlns:a14="http://schemas.microsoft.com/office/drawing/2010/main" val="0"/>
              </a:ext>
            </a:extLst>
          </a:blip>
          <a:stretch>
            <a:fillRect/>
          </a:stretch>
        </p:blipFill>
        <p:spPr>
          <a:xfrm>
            <a:off x="2923182" y="4892040"/>
            <a:ext cx="731520" cy="1097280"/>
          </a:xfrm>
          <a:prstGeom prst="rect">
            <a:avLst/>
          </a:prstGeom>
        </p:spPr>
      </p:pic>
      <p:pic>
        <p:nvPicPr>
          <p:cNvPr id="1090" name="Picture 1089" descr="A close up of a sign&#10;&#10;Description automatically generated">
            <a:extLst>
              <a:ext uri="{FF2B5EF4-FFF2-40B4-BE49-F238E27FC236}">
                <a16:creationId xmlns:a16="http://schemas.microsoft.com/office/drawing/2014/main" id="{9673F8C0-5CEE-4F0E-824D-43E19D514BC5}"/>
              </a:ext>
            </a:extLst>
          </p:cNvPr>
          <p:cNvPicPr preferRelativeResize="0">
            <a:picLocks/>
          </p:cNvPicPr>
          <p:nvPr/>
        </p:nvPicPr>
        <p:blipFill>
          <a:blip r:embed="rId35">
            <a:extLst>
              <a:ext uri="{28A0092B-C50C-407E-A947-70E740481C1C}">
                <a14:useLocalDpi xmlns:a14="http://schemas.microsoft.com/office/drawing/2010/main" val="0"/>
              </a:ext>
            </a:extLst>
          </a:blip>
          <a:stretch>
            <a:fillRect/>
          </a:stretch>
        </p:blipFill>
        <p:spPr>
          <a:xfrm>
            <a:off x="7497107" y="4892040"/>
            <a:ext cx="731520" cy="1097280"/>
          </a:xfrm>
          <a:prstGeom prst="rect">
            <a:avLst/>
          </a:prstGeom>
        </p:spPr>
      </p:pic>
      <p:pic>
        <p:nvPicPr>
          <p:cNvPr id="1066" name="Picture 1065" descr="A picture containing text&#10;&#10;Description automatically generated">
            <a:extLst>
              <a:ext uri="{FF2B5EF4-FFF2-40B4-BE49-F238E27FC236}">
                <a16:creationId xmlns:a16="http://schemas.microsoft.com/office/drawing/2014/main" id="{022FA6A5-89E5-4ABD-A7CC-210151857835}"/>
              </a:ext>
            </a:extLst>
          </p:cNvPr>
          <p:cNvPicPr preferRelativeResize="0">
            <a:picLocks/>
          </p:cNvPicPr>
          <p:nvPr/>
        </p:nvPicPr>
        <p:blipFill>
          <a:blip r:embed="rId36">
            <a:extLst>
              <a:ext uri="{28A0092B-C50C-407E-A947-70E740481C1C}">
                <a14:useLocalDpi xmlns:a14="http://schemas.microsoft.com/office/drawing/2010/main" val="0"/>
              </a:ext>
            </a:extLst>
          </a:blip>
          <a:stretch>
            <a:fillRect/>
          </a:stretch>
        </p:blipFill>
        <p:spPr>
          <a:xfrm>
            <a:off x="5273875" y="1727200"/>
            <a:ext cx="731520" cy="1097280"/>
          </a:xfrm>
          <a:prstGeom prst="rect">
            <a:avLst/>
          </a:prstGeom>
        </p:spPr>
      </p:pic>
      <p:pic>
        <p:nvPicPr>
          <p:cNvPr id="1120" name="Picture 1119" descr="A picture containing sitting, food, bus&#10;&#10;Description automatically generated">
            <a:extLst>
              <a:ext uri="{FF2B5EF4-FFF2-40B4-BE49-F238E27FC236}">
                <a16:creationId xmlns:a16="http://schemas.microsoft.com/office/drawing/2014/main" id="{151F6393-ACEB-4FAE-93E2-D26533E5FE63}"/>
              </a:ext>
            </a:extLst>
          </p:cNvPr>
          <p:cNvPicPr preferRelativeResize="0">
            <a:picLocks/>
          </p:cNvPicPr>
          <p:nvPr/>
        </p:nvPicPr>
        <p:blipFill>
          <a:blip r:embed="rId37">
            <a:extLst>
              <a:ext uri="{28A0092B-C50C-407E-A947-70E740481C1C}">
                <a14:useLocalDpi xmlns:a14="http://schemas.microsoft.com/office/drawing/2010/main" val="0"/>
              </a:ext>
            </a:extLst>
          </a:blip>
          <a:stretch>
            <a:fillRect/>
          </a:stretch>
        </p:blipFill>
        <p:spPr>
          <a:xfrm>
            <a:off x="6137712" y="1714975"/>
            <a:ext cx="731520" cy="1097280"/>
          </a:xfrm>
          <a:prstGeom prst="rect">
            <a:avLst/>
          </a:prstGeom>
        </p:spPr>
      </p:pic>
      <p:sp>
        <p:nvSpPr>
          <p:cNvPr id="6" name="TextBox 5">
            <a:extLst>
              <a:ext uri="{FF2B5EF4-FFF2-40B4-BE49-F238E27FC236}">
                <a16:creationId xmlns:a16="http://schemas.microsoft.com/office/drawing/2014/main" id="{07B56FFE-6FCA-4B26-A7F3-3A4BA9F1409E}"/>
              </a:ext>
            </a:extLst>
          </p:cNvPr>
          <p:cNvSpPr txBox="1"/>
          <p:nvPr/>
        </p:nvSpPr>
        <p:spPr>
          <a:xfrm>
            <a:off x="126708" y="1187270"/>
            <a:ext cx="12184776" cy="476788"/>
          </a:xfrm>
          <a:prstGeom prst="rect">
            <a:avLst/>
          </a:prstGeom>
          <a:noFill/>
        </p:spPr>
        <p:txBody>
          <a:bodyPr wrap="square" rtlCol="0">
            <a:spAutoFit/>
          </a:bodyPr>
          <a:lstStyle/>
          <a:p>
            <a:pPr algn="ctr"/>
            <a:r>
              <a:rPr lang="en-US" sz="2400" dirty="0">
                <a:solidFill>
                  <a:schemeClr val="bg1"/>
                </a:solidFill>
              </a:rPr>
              <a:t>TSR D&amp;D IP: RPG, Action, Flight Simulator &amp; the first Graphical MMO</a:t>
            </a:r>
          </a:p>
        </p:txBody>
      </p:sp>
      <p:sp>
        <p:nvSpPr>
          <p:cNvPr id="8" name="TextBox 7">
            <a:extLst>
              <a:ext uri="{FF2B5EF4-FFF2-40B4-BE49-F238E27FC236}">
                <a16:creationId xmlns:a16="http://schemas.microsoft.com/office/drawing/2014/main" id="{83B00B0A-F8C1-449A-8221-C316B4D6A7A6}"/>
              </a:ext>
            </a:extLst>
          </p:cNvPr>
          <p:cNvSpPr txBox="1"/>
          <p:nvPr/>
        </p:nvSpPr>
        <p:spPr>
          <a:xfrm>
            <a:off x="1442281" y="4130516"/>
            <a:ext cx="1306085" cy="461665"/>
          </a:xfrm>
          <a:prstGeom prst="rect">
            <a:avLst/>
          </a:prstGeom>
          <a:noFill/>
        </p:spPr>
        <p:txBody>
          <a:bodyPr wrap="square" rtlCol="0">
            <a:spAutoFit/>
          </a:bodyPr>
          <a:lstStyle/>
          <a:p>
            <a:r>
              <a:rPr lang="en-US" sz="2400" dirty="0">
                <a:solidFill>
                  <a:schemeClr val="bg1"/>
                </a:solidFill>
              </a:rPr>
              <a:t>RPG</a:t>
            </a:r>
          </a:p>
        </p:txBody>
      </p:sp>
      <p:sp>
        <p:nvSpPr>
          <p:cNvPr id="48" name="TextBox 47">
            <a:extLst>
              <a:ext uri="{FF2B5EF4-FFF2-40B4-BE49-F238E27FC236}">
                <a16:creationId xmlns:a16="http://schemas.microsoft.com/office/drawing/2014/main" id="{45F72181-61FB-4DDC-B7DB-443C3890DE29}"/>
              </a:ext>
            </a:extLst>
          </p:cNvPr>
          <p:cNvSpPr txBox="1"/>
          <p:nvPr/>
        </p:nvSpPr>
        <p:spPr>
          <a:xfrm>
            <a:off x="4027794" y="4171890"/>
            <a:ext cx="3389006" cy="461665"/>
          </a:xfrm>
          <a:prstGeom prst="rect">
            <a:avLst/>
          </a:prstGeom>
          <a:noFill/>
        </p:spPr>
        <p:txBody>
          <a:bodyPr wrap="square" rtlCol="0">
            <a:spAutoFit/>
          </a:bodyPr>
          <a:lstStyle/>
          <a:p>
            <a:r>
              <a:rPr lang="en-US" sz="2400" dirty="0">
                <a:solidFill>
                  <a:schemeClr val="bg1"/>
                </a:solidFill>
              </a:rPr>
              <a:t>Abstract Strategy</a:t>
            </a:r>
          </a:p>
        </p:txBody>
      </p:sp>
      <p:sp>
        <p:nvSpPr>
          <p:cNvPr id="49" name="TextBox 48">
            <a:extLst>
              <a:ext uri="{FF2B5EF4-FFF2-40B4-BE49-F238E27FC236}">
                <a16:creationId xmlns:a16="http://schemas.microsoft.com/office/drawing/2014/main" id="{288F93E1-1946-4F20-B7B5-8C6388797FF1}"/>
              </a:ext>
            </a:extLst>
          </p:cNvPr>
          <p:cNvSpPr txBox="1"/>
          <p:nvPr/>
        </p:nvSpPr>
        <p:spPr>
          <a:xfrm>
            <a:off x="1410607" y="5989320"/>
            <a:ext cx="1306085" cy="461665"/>
          </a:xfrm>
          <a:prstGeom prst="rect">
            <a:avLst/>
          </a:prstGeom>
          <a:noFill/>
        </p:spPr>
        <p:txBody>
          <a:bodyPr wrap="square" rtlCol="0">
            <a:spAutoFit/>
          </a:bodyPr>
          <a:lstStyle/>
          <a:p>
            <a:r>
              <a:rPr lang="en-US" sz="2400" dirty="0">
                <a:solidFill>
                  <a:schemeClr val="bg1"/>
                </a:solidFill>
              </a:rPr>
              <a:t>RTS</a:t>
            </a:r>
          </a:p>
        </p:txBody>
      </p:sp>
      <p:sp>
        <p:nvSpPr>
          <p:cNvPr id="50" name="TextBox 49">
            <a:extLst>
              <a:ext uri="{FF2B5EF4-FFF2-40B4-BE49-F238E27FC236}">
                <a16:creationId xmlns:a16="http://schemas.microsoft.com/office/drawing/2014/main" id="{A7E9BC9C-4037-4E60-8CBB-6782FF3EF685}"/>
              </a:ext>
            </a:extLst>
          </p:cNvPr>
          <p:cNvSpPr txBox="1"/>
          <p:nvPr/>
        </p:nvSpPr>
        <p:spPr>
          <a:xfrm>
            <a:off x="4356965" y="5989319"/>
            <a:ext cx="1597393" cy="461665"/>
          </a:xfrm>
          <a:prstGeom prst="rect">
            <a:avLst/>
          </a:prstGeom>
          <a:noFill/>
        </p:spPr>
        <p:txBody>
          <a:bodyPr wrap="square" rtlCol="0">
            <a:spAutoFit/>
          </a:bodyPr>
          <a:lstStyle/>
          <a:p>
            <a:r>
              <a:rPr lang="en-US" sz="2400" dirty="0">
                <a:solidFill>
                  <a:schemeClr val="bg1"/>
                </a:solidFill>
              </a:rPr>
              <a:t>Wargame</a:t>
            </a:r>
          </a:p>
        </p:txBody>
      </p:sp>
      <p:sp>
        <p:nvSpPr>
          <p:cNvPr id="51" name="TextBox 50">
            <a:extLst>
              <a:ext uri="{FF2B5EF4-FFF2-40B4-BE49-F238E27FC236}">
                <a16:creationId xmlns:a16="http://schemas.microsoft.com/office/drawing/2014/main" id="{8F2B3F1E-3CA2-4FF1-B436-D3093EA3032D}"/>
              </a:ext>
            </a:extLst>
          </p:cNvPr>
          <p:cNvSpPr txBox="1"/>
          <p:nvPr/>
        </p:nvSpPr>
        <p:spPr>
          <a:xfrm>
            <a:off x="8095885" y="5989318"/>
            <a:ext cx="1275927" cy="461665"/>
          </a:xfrm>
          <a:prstGeom prst="rect">
            <a:avLst/>
          </a:prstGeom>
          <a:noFill/>
        </p:spPr>
        <p:txBody>
          <a:bodyPr wrap="square" rtlCol="0">
            <a:spAutoFit/>
          </a:bodyPr>
          <a:lstStyle/>
          <a:p>
            <a:r>
              <a:rPr lang="en-US" sz="2400" dirty="0">
                <a:solidFill>
                  <a:schemeClr val="bg1"/>
                </a:solidFill>
              </a:rPr>
              <a:t>Strategy</a:t>
            </a:r>
          </a:p>
        </p:txBody>
      </p:sp>
      <p:pic>
        <p:nvPicPr>
          <p:cNvPr id="52" name="Picture 51">
            <a:extLst>
              <a:ext uri="{FF2B5EF4-FFF2-40B4-BE49-F238E27FC236}">
                <a16:creationId xmlns:a16="http://schemas.microsoft.com/office/drawing/2014/main" id="{92141CDF-714E-4810-A70F-6693A8587418}"/>
              </a:ext>
            </a:extLst>
          </p:cNvPr>
          <p:cNvPicPr preferRelativeResize="0">
            <a:picLocks/>
          </p:cNvPicPr>
          <p:nvPr/>
        </p:nvPicPr>
        <p:blipFill rotWithShape="1">
          <a:blip r:embed="rId38"/>
          <a:srcRect l="52232" t="63623" r="22723"/>
          <a:stretch/>
        </p:blipFill>
        <p:spPr>
          <a:xfrm>
            <a:off x="10273403" y="4775801"/>
            <a:ext cx="970436" cy="1213517"/>
          </a:xfrm>
          <a:prstGeom prst="rect">
            <a:avLst/>
          </a:prstGeom>
        </p:spPr>
      </p:pic>
      <p:sp>
        <p:nvSpPr>
          <p:cNvPr id="53" name="TextBox 52">
            <a:extLst>
              <a:ext uri="{FF2B5EF4-FFF2-40B4-BE49-F238E27FC236}">
                <a16:creationId xmlns:a16="http://schemas.microsoft.com/office/drawing/2014/main" id="{7AD0CC1E-AEE7-4662-ADD0-64CC996E9629}"/>
              </a:ext>
            </a:extLst>
          </p:cNvPr>
          <p:cNvSpPr txBox="1"/>
          <p:nvPr/>
        </p:nvSpPr>
        <p:spPr>
          <a:xfrm>
            <a:off x="10288871" y="5989319"/>
            <a:ext cx="1052416" cy="461664"/>
          </a:xfrm>
          <a:prstGeom prst="rect">
            <a:avLst/>
          </a:prstGeom>
          <a:noFill/>
        </p:spPr>
        <p:txBody>
          <a:bodyPr wrap="square" rtlCol="0">
            <a:spAutoFit/>
          </a:bodyPr>
          <a:lstStyle/>
          <a:p>
            <a:r>
              <a:rPr lang="en-US" sz="2400" dirty="0">
                <a:solidFill>
                  <a:schemeClr val="bg1"/>
                </a:solidFill>
              </a:rPr>
              <a:t>Sports</a:t>
            </a:r>
          </a:p>
        </p:txBody>
      </p:sp>
      <p:sp>
        <p:nvSpPr>
          <p:cNvPr id="7" name="Oval 6">
            <a:extLst>
              <a:ext uri="{FF2B5EF4-FFF2-40B4-BE49-F238E27FC236}">
                <a16:creationId xmlns:a16="http://schemas.microsoft.com/office/drawing/2014/main" id="{A8D6B284-6FC0-43F7-80A5-EC060E7019CC}"/>
              </a:ext>
            </a:extLst>
          </p:cNvPr>
          <p:cNvSpPr/>
          <p:nvPr/>
        </p:nvSpPr>
        <p:spPr>
          <a:xfrm>
            <a:off x="2926080" y="1065588"/>
            <a:ext cx="6325966" cy="49237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C681FF8-BCB7-4FCD-8622-0EB1AB968813}"/>
              </a:ext>
            </a:extLst>
          </p:cNvPr>
          <p:cNvPicPr>
            <a:picLocks/>
          </p:cNvPicPr>
          <p:nvPr/>
        </p:nvPicPr>
        <p:blipFill>
          <a:blip r:embed="rId39">
            <a:extLst>
              <a:ext uri="{28A0092B-C50C-407E-A947-70E740481C1C}">
                <a14:useLocalDpi xmlns:a14="http://schemas.microsoft.com/office/drawing/2010/main" val="0"/>
              </a:ext>
            </a:extLst>
          </a:blip>
          <a:stretch>
            <a:fillRect/>
          </a:stretch>
        </p:blipFill>
        <p:spPr>
          <a:xfrm>
            <a:off x="3391004" y="2417064"/>
            <a:ext cx="1764792" cy="2276856"/>
          </a:xfrm>
          <a:prstGeom prst="rect">
            <a:avLst/>
          </a:prstGeom>
        </p:spPr>
      </p:pic>
      <p:pic>
        <p:nvPicPr>
          <p:cNvPr id="13" name="Picture 12">
            <a:extLst>
              <a:ext uri="{FF2B5EF4-FFF2-40B4-BE49-F238E27FC236}">
                <a16:creationId xmlns:a16="http://schemas.microsoft.com/office/drawing/2014/main" id="{D4426337-29D9-4CCB-9242-5ADFB301F1C1}"/>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215700" y="2419786"/>
            <a:ext cx="1767088" cy="2275795"/>
          </a:xfrm>
          <a:prstGeom prst="rect">
            <a:avLst/>
          </a:prstGeom>
        </p:spPr>
      </p:pic>
      <p:pic>
        <p:nvPicPr>
          <p:cNvPr id="16" name="Picture 15">
            <a:extLst>
              <a:ext uri="{FF2B5EF4-FFF2-40B4-BE49-F238E27FC236}">
                <a16:creationId xmlns:a16="http://schemas.microsoft.com/office/drawing/2014/main" id="{A2440EA9-B3C1-42FF-983E-5F1B660FDCC9}"/>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7044061" y="2401851"/>
            <a:ext cx="1774872" cy="2276856"/>
          </a:xfrm>
          <a:prstGeom prst="rect">
            <a:avLst/>
          </a:prstGeom>
        </p:spPr>
      </p:pic>
    </p:spTree>
    <p:extLst>
      <p:ext uri="{BB962C8B-B14F-4D97-AF65-F5344CB8AC3E}">
        <p14:creationId xmlns:p14="http://schemas.microsoft.com/office/powerpoint/2010/main" val="383037586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9537</TotalTime>
  <Words>7938</Words>
  <Application>Microsoft Office PowerPoint</Application>
  <PresentationFormat>Widescreen</PresentationFormat>
  <Paragraphs>497</Paragraphs>
  <Slides>37</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Arial Black</vt:lpstr>
      <vt:lpstr>Calibri</vt:lpstr>
      <vt:lpstr>Calibri Light</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Cermak</dc:creator>
  <cp:lastModifiedBy>Eric Shaffer</cp:lastModifiedBy>
  <cp:revision>1</cp:revision>
  <dcterms:created xsi:type="dcterms:W3CDTF">2019-10-13T01:47:48Z</dcterms:created>
  <dcterms:modified xsi:type="dcterms:W3CDTF">2019-11-12T17:56:59Z</dcterms:modified>
</cp:coreProperties>
</file>